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sldIdLst>
    <p:sldId id="256" r:id="rId2"/>
    <p:sldId id="262" r:id="rId3"/>
    <p:sldId id="263" r:id="rId4"/>
    <p:sldId id="264" r:id="rId5"/>
    <p:sldId id="266" r:id="rId6"/>
    <p:sldId id="265" r:id="rId7"/>
    <p:sldId id="259" r:id="rId8"/>
    <p:sldId id="257" r:id="rId9"/>
    <p:sldId id="267" r:id="rId10"/>
    <p:sldId id="270" r:id="rId11"/>
    <p:sldId id="268" r:id="rId12"/>
    <p:sldId id="271" r:id="rId13"/>
    <p:sldId id="269"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132" y="222"/>
      </p:cViewPr>
      <p:guideLst/>
    </p:cSldViewPr>
  </p:slideViewPr>
  <p:notesTextViewPr>
    <p:cViewPr>
      <p:scale>
        <a:sx n="3" d="2"/>
        <a:sy n="3" d="2"/>
      </p:scale>
      <p:origin x="0" y="0"/>
    </p:cViewPr>
  </p:notesTextViewPr>
  <p:sorterViewPr>
    <p:cViewPr varScale="1">
      <p:scale>
        <a:sx n="100" d="100"/>
        <a:sy n="100" d="100"/>
      </p:scale>
      <p:origin x="0" y="-1169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5DA284-EC62-464E-A3DE-62751BE6E203}" type="datetimeFigureOut">
              <a:rPr lang="ko-KR" altLang="en-US" smtClean="0"/>
              <a:t>2023-02-17</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5F0A08-5460-4557-B316-F868CE920B27}" type="slidenum">
              <a:rPr lang="ko-KR" altLang="en-US" smtClean="0"/>
              <a:t>‹#›</a:t>
            </a:fld>
            <a:endParaRPr lang="ko-KR" altLang="en-US"/>
          </a:p>
        </p:txBody>
      </p:sp>
    </p:spTree>
    <p:extLst>
      <p:ext uri="{BB962C8B-B14F-4D97-AF65-F5344CB8AC3E}">
        <p14:creationId xmlns:p14="http://schemas.microsoft.com/office/powerpoint/2010/main" val="531969427"/>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105F0A08-5460-4557-B316-F868CE920B27}" type="slidenum">
              <a:rPr lang="ko-KR" altLang="en-US" smtClean="0"/>
              <a:t>1</a:t>
            </a:fld>
            <a:endParaRPr lang="ko-KR" altLang="en-US"/>
          </a:p>
        </p:txBody>
      </p:sp>
    </p:spTree>
    <p:extLst>
      <p:ext uri="{BB962C8B-B14F-4D97-AF65-F5344CB8AC3E}">
        <p14:creationId xmlns:p14="http://schemas.microsoft.com/office/powerpoint/2010/main" val="1499553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363"/>
            <a:ext cx="9144000" cy="2387600"/>
          </a:xfrm>
        </p:spPr>
        <p:txBody>
          <a:bodyPr anchor="b"/>
          <a:lstStyle>
            <a:lvl1pPr algn="ctr">
              <a:defRPr sz="6000"/>
            </a:lvl1pPr>
          </a:lstStyle>
          <a:p>
            <a:r>
              <a:rPr lang="ko-KR" altLang="en-US" smtClean="0"/>
              <a:t>마스터 제목 스타일 편집</a:t>
            </a:r>
            <a:endParaRPr lang="ko-KR" altLang="en-US"/>
          </a:p>
        </p:txBody>
      </p:sp>
      <p:sp>
        <p:nvSpPr>
          <p:cNvPr id="3" name="부제목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smtClean="0"/>
              <a:t>클릭하여 마스터 부제목 스타일 편집</a:t>
            </a:r>
            <a:endParaRPr lang="ko-KR" altLang="en-US"/>
          </a:p>
        </p:txBody>
      </p:sp>
      <p:sp>
        <p:nvSpPr>
          <p:cNvPr id="4" name="날짜 개체 틀 3"/>
          <p:cNvSpPr>
            <a:spLocks noGrp="1"/>
          </p:cNvSpPr>
          <p:nvPr>
            <p:ph type="dt" sz="half" idx="10"/>
          </p:nvPr>
        </p:nvSpPr>
        <p:spPr/>
        <p:txBody>
          <a:bodyPr/>
          <a:lstStyle/>
          <a:p>
            <a:fld id="{D3CD5F8C-4311-4A1F-9569-6B6689D22579}" type="datetimeFigureOut">
              <a:rPr lang="ko-KR" altLang="en-US" smtClean="0"/>
              <a:t>2023-02-17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4167468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D3CD5F8C-4311-4A1F-9569-6B6689D22579}" type="datetimeFigureOut">
              <a:rPr lang="ko-KR" altLang="en-US" smtClean="0"/>
              <a:t>2023-02-17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3875687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D3CD5F8C-4311-4A1F-9569-6B6689D22579}" type="datetimeFigureOut">
              <a:rPr lang="ko-KR" altLang="en-US" smtClean="0"/>
              <a:t>2023-02-17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3952766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idx="1"/>
          </p:nvPr>
        </p:nvSpPr>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D3CD5F8C-4311-4A1F-9569-6B6689D22579}" type="datetimeFigureOut">
              <a:rPr lang="ko-KR" altLang="en-US" smtClean="0"/>
              <a:t>2023-02-17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4219301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lstStyle>
            <a:lvl1pPr>
              <a:defRPr sz="6000"/>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smtClean="0"/>
              <a:t>마스터 텍스트 스타일 편집</a:t>
            </a:r>
          </a:p>
        </p:txBody>
      </p:sp>
      <p:sp>
        <p:nvSpPr>
          <p:cNvPr id="4" name="날짜 개체 틀 3"/>
          <p:cNvSpPr>
            <a:spLocks noGrp="1"/>
          </p:cNvSpPr>
          <p:nvPr>
            <p:ph type="dt" sz="half" idx="10"/>
          </p:nvPr>
        </p:nvSpPr>
        <p:spPr/>
        <p:txBody>
          <a:bodyPr/>
          <a:lstStyle/>
          <a:p>
            <a:fld id="{D3CD5F8C-4311-4A1F-9569-6B6689D22579}" type="datetimeFigureOut">
              <a:rPr lang="ko-KR" altLang="en-US" smtClean="0"/>
              <a:t>2023-02-17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1549001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sz="half" idx="1"/>
          </p:nvPr>
        </p:nvSpPr>
        <p:spPr>
          <a:xfrm>
            <a:off x="838200" y="1825625"/>
            <a:ext cx="5181600" cy="4351338"/>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6172200" y="1825625"/>
            <a:ext cx="5181600" cy="4351338"/>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날짜 개체 틀 4"/>
          <p:cNvSpPr>
            <a:spLocks noGrp="1"/>
          </p:cNvSpPr>
          <p:nvPr>
            <p:ph type="dt" sz="half" idx="10"/>
          </p:nvPr>
        </p:nvSpPr>
        <p:spPr/>
        <p:txBody>
          <a:bodyPr/>
          <a:lstStyle/>
          <a:p>
            <a:fld id="{D3CD5F8C-4311-4A1F-9569-6B6689D22579}" type="datetimeFigureOut">
              <a:rPr lang="ko-KR" altLang="en-US" smtClean="0"/>
              <a:t>2023-02-17</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818415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4" name="내용 개체 틀 3"/>
          <p:cNvSpPr>
            <a:spLocks noGrp="1"/>
          </p:cNvSpPr>
          <p:nvPr>
            <p:ph sz="half" idx="2"/>
          </p:nvPr>
        </p:nvSpPr>
        <p:spPr>
          <a:xfrm>
            <a:off x="839788" y="2505075"/>
            <a:ext cx="5157787" cy="3684588"/>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7" name="날짜 개체 틀 6"/>
          <p:cNvSpPr>
            <a:spLocks noGrp="1"/>
          </p:cNvSpPr>
          <p:nvPr>
            <p:ph type="dt" sz="half" idx="10"/>
          </p:nvPr>
        </p:nvSpPr>
        <p:spPr/>
        <p:txBody>
          <a:bodyPr/>
          <a:lstStyle/>
          <a:p>
            <a:fld id="{D3CD5F8C-4311-4A1F-9569-6B6689D22579}" type="datetimeFigureOut">
              <a:rPr lang="ko-KR" altLang="en-US" smtClean="0"/>
              <a:t>2023-02-17</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4250971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날짜 개체 틀 2"/>
          <p:cNvSpPr>
            <a:spLocks noGrp="1"/>
          </p:cNvSpPr>
          <p:nvPr>
            <p:ph type="dt" sz="half" idx="10"/>
          </p:nvPr>
        </p:nvSpPr>
        <p:spPr/>
        <p:txBody>
          <a:bodyPr/>
          <a:lstStyle/>
          <a:p>
            <a:fld id="{D3CD5F8C-4311-4A1F-9569-6B6689D22579}" type="datetimeFigureOut">
              <a:rPr lang="ko-KR" altLang="en-US" smtClean="0"/>
              <a:t>2023-02-17</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1189941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D3CD5F8C-4311-4A1F-9569-6B6689D22579}" type="datetimeFigureOut">
              <a:rPr lang="ko-KR" altLang="en-US" smtClean="0"/>
              <a:t>2023-02-17</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3102315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내용 개체 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날짜 개체 틀 4"/>
          <p:cNvSpPr>
            <a:spLocks noGrp="1"/>
          </p:cNvSpPr>
          <p:nvPr>
            <p:ph type="dt" sz="half" idx="10"/>
          </p:nvPr>
        </p:nvSpPr>
        <p:spPr/>
        <p:txBody>
          <a:bodyPr/>
          <a:lstStyle/>
          <a:p>
            <a:fld id="{D3CD5F8C-4311-4A1F-9569-6B6689D22579}" type="datetimeFigureOut">
              <a:rPr lang="ko-KR" altLang="en-US" smtClean="0"/>
              <a:t>2023-02-17</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348522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날짜 개체 틀 4"/>
          <p:cNvSpPr>
            <a:spLocks noGrp="1"/>
          </p:cNvSpPr>
          <p:nvPr>
            <p:ph type="dt" sz="half" idx="10"/>
          </p:nvPr>
        </p:nvSpPr>
        <p:spPr/>
        <p:txBody>
          <a:bodyPr/>
          <a:lstStyle/>
          <a:p>
            <a:fld id="{D3CD5F8C-4311-4A1F-9569-6B6689D22579}" type="datetimeFigureOut">
              <a:rPr lang="ko-KR" altLang="en-US" smtClean="0"/>
              <a:t>2023-02-17</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2081488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CD5F8C-4311-4A1F-9569-6B6689D22579}" type="datetimeFigureOut">
              <a:rPr lang="ko-KR" altLang="en-US" smtClean="0"/>
              <a:t>2023-02-17</a:t>
            </a:fld>
            <a:endParaRPr lang="ko-KR" altLang="en-US"/>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2A7A95-7B97-4AFC-AD6C-7F0C0CD1CE47}" type="slidenum">
              <a:rPr lang="ko-KR" altLang="en-US" smtClean="0"/>
              <a:t>‹#›</a:t>
            </a:fld>
            <a:endParaRPr lang="ko-KR" altLang="en-US"/>
          </a:p>
        </p:txBody>
      </p:sp>
    </p:spTree>
    <p:extLst>
      <p:ext uri="{BB962C8B-B14F-4D97-AF65-F5344CB8AC3E}">
        <p14:creationId xmlns:p14="http://schemas.microsoft.com/office/powerpoint/2010/main" val="757326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p:txBody>
          <a:bodyPr/>
          <a:lstStyle/>
          <a:p>
            <a:r>
              <a:rPr lang="en-US" altLang="ko-KR" dirty="0"/>
              <a:t>6</a:t>
            </a:r>
            <a:r>
              <a:rPr lang="ko-KR" altLang="en-US" dirty="0" smtClean="0"/>
              <a:t>장 </a:t>
            </a:r>
            <a:r>
              <a:rPr lang="en-US" altLang="ko-KR" dirty="0" smtClean="0"/>
              <a:t>AI</a:t>
            </a:r>
            <a:r>
              <a:rPr lang="ko-KR" altLang="en-US" dirty="0" smtClean="0"/>
              <a:t>의 융합 응용 </a:t>
            </a:r>
            <a:endParaRPr lang="ko-KR" altLang="en-US" dirty="0"/>
          </a:p>
        </p:txBody>
      </p:sp>
      <p:sp>
        <p:nvSpPr>
          <p:cNvPr id="3" name="부제목 2"/>
          <p:cNvSpPr>
            <a:spLocks noGrp="1"/>
          </p:cNvSpPr>
          <p:nvPr>
            <p:ph type="subTitle" idx="1"/>
          </p:nvPr>
        </p:nvSpPr>
        <p:spPr/>
        <p:txBody>
          <a:bodyPr/>
          <a:lstStyle/>
          <a:p>
            <a:r>
              <a:rPr lang="ko-KR" altLang="en-US" dirty="0" smtClean="0"/>
              <a:t>용  환 승</a:t>
            </a:r>
            <a:endParaRPr lang="en-US" altLang="ko-KR" dirty="0" smtClean="0"/>
          </a:p>
          <a:p>
            <a:r>
              <a:rPr lang="ko-KR" altLang="en-US" dirty="0" smtClean="0"/>
              <a:t>이화여자대학교 컴퓨터공학과</a:t>
            </a:r>
            <a:endParaRPr lang="ko-KR" altLang="en-US" dirty="0"/>
          </a:p>
        </p:txBody>
      </p:sp>
    </p:spTree>
    <p:extLst>
      <p:ext uri="{BB962C8B-B14F-4D97-AF65-F5344CB8AC3E}">
        <p14:creationId xmlns:p14="http://schemas.microsoft.com/office/powerpoint/2010/main" val="30613260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사회학</a:t>
            </a:r>
            <a:endParaRPr lang="ko-KR" altLang="en-US" dirty="0"/>
          </a:p>
        </p:txBody>
      </p:sp>
      <p:sp>
        <p:nvSpPr>
          <p:cNvPr id="3" name="내용 개체 틀 2"/>
          <p:cNvSpPr>
            <a:spLocks noGrp="1"/>
          </p:cNvSpPr>
          <p:nvPr>
            <p:ph idx="1"/>
          </p:nvPr>
        </p:nvSpPr>
        <p:spPr/>
        <p:txBody>
          <a:bodyPr/>
          <a:lstStyle/>
          <a:p>
            <a:r>
              <a:rPr lang="ko-KR" altLang="en-US" dirty="0"/>
              <a:t>심리학</a:t>
            </a:r>
            <a:r>
              <a:rPr lang="en-US" altLang="ko-KR" dirty="0"/>
              <a:t>: </a:t>
            </a:r>
            <a:r>
              <a:rPr lang="ko-KR" altLang="en-US" dirty="0"/>
              <a:t>군중 심리 분석 </a:t>
            </a:r>
            <a:r>
              <a:rPr lang="ko-KR" altLang="en-US" dirty="0" smtClean="0"/>
              <a:t>예측</a:t>
            </a:r>
            <a:endParaRPr lang="en-US" altLang="ko-KR" dirty="0" smtClean="0"/>
          </a:p>
          <a:p>
            <a:r>
              <a:rPr lang="ko-KR" altLang="en-US" dirty="0" smtClean="0"/>
              <a:t>언론</a:t>
            </a:r>
            <a:endParaRPr lang="en-US" altLang="ko-KR" dirty="0" smtClean="0"/>
          </a:p>
          <a:p>
            <a:pPr lvl="1"/>
            <a:r>
              <a:rPr lang="en-US" altLang="ko-KR" dirty="0" smtClean="0"/>
              <a:t>AI </a:t>
            </a:r>
            <a:r>
              <a:rPr lang="ko-KR" altLang="en-US" dirty="0" smtClean="0"/>
              <a:t>기자들 </a:t>
            </a:r>
            <a:r>
              <a:rPr lang="ko-KR" altLang="en-US" dirty="0"/>
              <a:t>자동 기사 </a:t>
            </a:r>
            <a:r>
              <a:rPr lang="ko-KR" altLang="en-US" dirty="0" smtClean="0"/>
              <a:t>작성</a:t>
            </a:r>
            <a:r>
              <a:rPr lang="en-US" altLang="ko-KR" dirty="0" smtClean="0"/>
              <a:t>: </a:t>
            </a:r>
            <a:r>
              <a:rPr lang="ko-KR" altLang="en-US" dirty="0" smtClean="0"/>
              <a:t>스포츠</a:t>
            </a:r>
            <a:r>
              <a:rPr lang="en-US" altLang="ko-KR" dirty="0" smtClean="0"/>
              <a:t>, </a:t>
            </a:r>
            <a:r>
              <a:rPr lang="ko-KR" altLang="en-US" dirty="0" smtClean="0"/>
              <a:t>재무</a:t>
            </a:r>
            <a:r>
              <a:rPr lang="en-US" altLang="ko-KR" dirty="0" smtClean="0"/>
              <a:t>/</a:t>
            </a:r>
            <a:r>
              <a:rPr lang="ko-KR" altLang="en-US" dirty="0" smtClean="0"/>
              <a:t>기업 실적 등 중립적 기사 작성 가능</a:t>
            </a:r>
            <a:endParaRPr lang="en-US" altLang="ko-KR" dirty="0" smtClean="0"/>
          </a:p>
          <a:p>
            <a:pPr lvl="2"/>
            <a:r>
              <a:rPr lang="ko-KR" altLang="en-US" dirty="0" err="1" smtClean="0"/>
              <a:t>연고전</a:t>
            </a:r>
            <a:r>
              <a:rPr lang="en-US" altLang="ko-KR" dirty="0" smtClean="0"/>
              <a:t>: (</a:t>
            </a:r>
            <a:r>
              <a:rPr lang="ko-KR" altLang="en-US" dirty="0" smtClean="0"/>
              <a:t>조선</a:t>
            </a:r>
            <a:r>
              <a:rPr lang="en-US" altLang="ko-KR" dirty="0" smtClean="0"/>
              <a:t>)</a:t>
            </a:r>
            <a:r>
              <a:rPr lang="ko-KR" altLang="en-US" dirty="0" smtClean="0"/>
              <a:t>연대가 </a:t>
            </a:r>
            <a:r>
              <a:rPr lang="ko-KR" altLang="en-US" dirty="0" err="1" smtClean="0"/>
              <a:t>고대에게</a:t>
            </a:r>
            <a:r>
              <a:rPr lang="ko-KR" altLang="en-US" dirty="0" smtClean="0"/>
              <a:t> 석패</a:t>
            </a:r>
            <a:r>
              <a:rPr lang="en-US" altLang="ko-KR" dirty="0" smtClean="0"/>
              <a:t>, (</a:t>
            </a:r>
            <a:r>
              <a:rPr lang="ko-KR" altLang="en-US" dirty="0" smtClean="0"/>
              <a:t>동아</a:t>
            </a:r>
            <a:r>
              <a:rPr lang="en-US" altLang="ko-KR" dirty="0" smtClean="0"/>
              <a:t>)</a:t>
            </a:r>
            <a:r>
              <a:rPr lang="ko-KR" altLang="en-US" dirty="0" smtClean="0"/>
              <a:t>고대가 </a:t>
            </a:r>
            <a:r>
              <a:rPr lang="ko-KR" altLang="en-US" dirty="0" err="1" smtClean="0"/>
              <a:t>연대에게</a:t>
            </a:r>
            <a:r>
              <a:rPr lang="ko-KR" altLang="en-US" dirty="0" smtClean="0"/>
              <a:t> 승리</a:t>
            </a:r>
            <a:endParaRPr lang="en-US" altLang="ko-KR" dirty="0" smtClean="0"/>
          </a:p>
          <a:p>
            <a:pPr lvl="1"/>
            <a:r>
              <a:rPr lang="ko-KR" altLang="en-US" dirty="0" err="1"/>
              <a:t>가짜뉴스</a:t>
            </a:r>
            <a:r>
              <a:rPr lang="ko-KR" altLang="en-US" dirty="0"/>
              <a:t> 자동 식별</a:t>
            </a:r>
            <a:endParaRPr lang="en-US" altLang="ko-KR" dirty="0"/>
          </a:p>
          <a:p>
            <a:r>
              <a:rPr lang="ko-KR" altLang="en-US" dirty="0" err="1" smtClean="0"/>
              <a:t>홍보학</a:t>
            </a:r>
            <a:endParaRPr lang="en-US" altLang="ko-KR" dirty="0"/>
          </a:p>
          <a:p>
            <a:pPr lvl="1"/>
            <a:r>
              <a:rPr lang="ko-KR" altLang="en-US" dirty="0"/>
              <a:t>홍보 효과 </a:t>
            </a:r>
            <a:r>
              <a:rPr lang="ko-KR" altLang="en-US" dirty="0" smtClean="0"/>
              <a:t>분석</a:t>
            </a:r>
            <a:r>
              <a:rPr lang="en-US" altLang="ko-KR" dirty="0" smtClean="0"/>
              <a:t>: Opinion Mining</a:t>
            </a:r>
          </a:p>
          <a:p>
            <a:pPr lvl="1"/>
            <a:r>
              <a:rPr lang="ko-KR" altLang="en-US" dirty="0" smtClean="0"/>
              <a:t>설문</a:t>
            </a:r>
            <a:r>
              <a:rPr lang="en-US" altLang="ko-KR" dirty="0" smtClean="0"/>
              <a:t>/</a:t>
            </a:r>
            <a:r>
              <a:rPr lang="ko-KR" altLang="en-US" dirty="0" smtClean="0"/>
              <a:t>여론</a:t>
            </a:r>
            <a:r>
              <a:rPr lang="en-US" altLang="ko-KR" dirty="0" smtClean="0"/>
              <a:t>/</a:t>
            </a:r>
            <a:r>
              <a:rPr lang="ko-KR" altLang="en-US" dirty="0" smtClean="0"/>
              <a:t>지지도 조사</a:t>
            </a:r>
            <a:r>
              <a:rPr lang="en-US" altLang="ko-KR" dirty="0" smtClean="0"/>
              <a:t>/SNS </a:t>
            </a:r>
            <a:r>
              <a:rPr lang="ko-KR" altLang="en-US" dirty="0" smtClean="0"/>
              <a:t>분석</a:t>
            </a:r>
            <a:endParaRPr lang="en-US" altLang="ko-KR" dirty="0"/>
          </a:p>
          <a:p>
            <a:endParaRPr lang="ko-KR" altLang="en-US" dirty="0"/>
          </a:p>
        </p:txBody>
      </p:sp>
    </p:spTree>
    <p:extLst>
      <p:ext uri="{BB962C8B-B14F-4D97-AF65-F5344CB8AC3E}">
        <p14:creationId xmlns:p14="http://schemas.microsoft.com/office/powerpoint/2010/main" val="4856998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사회학</a:t>
            </a:r>
            <a:r>
              <a:rPr lang="en-US" altLang="ko-KR" dirty="0" smtClean="0"/>
              <a:t>II</a:t>
            </a:r>
            <a:endParaRPr lang="ko-KR" altLang="en-US" dirty="0"/>
          </a:p>
        </p:txBody>
      </p:sp>
      <p:sp>
        <p:nvSpPr>
          <p:cNvPr id="3" name="내용 개체 틀 2"/>
          <p:cNvSpPr>
            <a:spLocks noGrp="1"/>
          </p:cNvSpPr>
          <p:nvPr>
            <p:ph idx="1"/>
          </p:nvPr>
        </p:nvSpPr>
        <p:spPr/>
        <p:txBody>
          <a:bodyPr>
            <a:normAutofit/>
          </a:bodyPr>
          <a:lstStyle/>
          <a:p>
            <a:r>
              <a:rPr lang="ko-KR" altLang="en-US" dirty="0" smtClean="0"/>
              <a:t>정치</a:t>
            </a:r>
            <a:endParaRPr lang="en-US" altLang="ko-KR" dirty="0"/>
          </a:p>
          <a:p>
            <a:pPr lvl="1"/>
            <a:r>
              <a:rPr lang="ko-KR" altLang="en-US" dirty="0"/>
              <a:t>여론 동향 파악</a:t>
            </a:r>
            <a:r>
              <a:rPr lang="en-US" altLang="ko-KR" dirty="0"/>
              <a:t>, </a:t>
            </a:r>
            <a:r>
              <a:rPr lang="ko-KR" altLang="en-US" dirty="0"/>
              <a:t>선거 결과 </a:t>
            </a:r>
            <a:r>
              <a:rPr lang="ko-KR" altLang="en-US" dirty="0" smtClean="0"/>
              <a:t>예측</a:t>
            </a:r>
            <a:endParaRPr lang="en-US" altLang="ko-KR" dirty="0" smtClean="0"/>
          </a:p>
          <a:p>
            <a:pPr lvl="1"/>
            <a:r>
              <a:rPr lang="ko-KR" altLang="en-US" dirty="0" smtClean="0"/>
              <a:t>전자투표 도입</a:t>
            </a:r>
            <a:r>
              <a:rPr lang="en-US" altLang="ko-KR" dirty="0"/>
              <a:t> </a:t>
            </a:r>
            <a:r>
              <a:rPr lang="ko-KR" altLang="en-US" dirty="0" smtClean="0"/>
              <a:t>필요 </a:t>
            </a:r>
            <a:r>
              <a:rPr lang="en-US" altLang="ko-KR" dirty="0" smtClean="0">
                <a:sym typeface="Wingdings" panose="05000000000000000000" pitchFamily="2" charset="2"/>
              </a:rPr>
              <a:t> </a:t>
            </a:r>
            <a:r>
              <a:rPr lang="ko-KR" altLang="en-US" dirty="0" smtClean="0">
                <a:sym typeface="Wingdings" panose="05000000000000000000" pitchFamily="2" charset="2"/>
              </a:rPr>
              <a:t>전자개표부터 심각 </a:t>
            </a:r>
            <a:endParaRPr lang="en-US" altLang="ko-KR" dirty="0"/>
          </a:p>
          <a:p>
            <a:r>
              <a:rPr lang="ko-KR" altLang="en-US" dirty="0" smtClean="0"/>
              <a:t>행정</a:t>
            </a:r>
            <a:endParaRPr lang="en-US" altLang="ko-KR" dirty="0"/>
          </a:p>
          <a:p>
            <a:pPr lvl="1"/>
            <a:r>
              <a:rPr lang="ko-KR" altLang="en-US" dirty="0"/>
              <a:t>전자정부</a:t>
            </a:r>
            <a:r>
              <a:rPr lang="en-US" altLang="ko-KR" dirty="0"/>
              <a:t>, </a:t>
            </a:r>
            <a:r>
              <a:rPr lang="ko-KR" altLang="en-US" dirty="0" err="1"/>
              <a:t>공공디지털</a:t>
            </a:r>
            <a:r>
              <a:rPr lang="ko-KR" altLang="en-US" dirty="0"/>
              <a:t> 플랫폼 구축 </a:t>
            </a:r>
            <a:r>
              <a:rPr lang="en-US" altLang="ko-KR" dirty="0">
                <a:sym typeface="Wingdings" panose="05000000000000000000" pitchFamily="2" charset="2"/>
              </a:rPr>
              <a:t> </a:t>
            </a:r>
            <a:r>
              <a:rPr lang="ko-KR" altLang="en-US" dirty="0">
                <a:sym typeface="Wingdings" panose="05000000000000000000" pitchFamily="2" charset="2"/>
              </a:rPr>
              <a:t>사용시 데이터 무료 서비스 필요</a:t>
            </a:r>
            <a:endParaRPr lang="en-US" altLang="ko-KR" dirty="0">
              <a:sym typeface="Wingdings" panose="05000000000000000000" pitchFamily="2" charset="2"/>
            </a:endParaRPr>
          </a:p>
          <a:p>
            <a:pPr lvl="1"/>
            <a:r>
              <a:rPr lang="ko-KR" altLang="en-US" dirty="0">
                <a:sym typeface="Wingdings" panose="05000000000000000000" pitchFamily="2" charset="2"/>
              </a:rPr>
              <a:t>공공 </a:t>
            </a:r>
            <a:r>
              <a:rPr lang="ko-KR" altLang="en-US" dirty="0" smtClean="0">
                <a:sym typeface="Wingdings" panose="05000000000000000000" pitchFamily="2" charset="2"/>
              </a:rPr>
              <a:t>데이터 접속의 </a:t>
            </a:r>
            <a:r>
              <a:rPr lang="ko-KR" altLang="en-US" dirty="0">
                <a:sym typeface="Wingdings" panose="05000000000000000000" pitchFamily="2" charset="2"/>
              </a:rPr>
              <a:t>무료 </a:t>
            </a:r>
            <a:r>
              <a:rPr lang="ko-KR" altLang="en-US" dirty="0" smtClean="0">
                <a:sym typeface="Wingdings" panose="05000000000000000000" pitchFamily="2" charset="2"/>
              </a:rPr>
              <a:t>서비스</a:t>
            </a:r>
            <a:endParaRPr lang="en-US" altLang="ko-KR" dirty="0" smtClean="0">
              <a:sym typeface="Wingdings" panose="05000000000000000000" pitchFamily="2" charset="2"/>
            </a:endParaRPr>
          </a:p>
          <a:p>
            <a:pPr lvl="2"/>
            <a:r>
              <a:rPr lang="en-US" altLang="ko-KR" dirty="0" smtClean="0">
                <a:sym typeface="Wingdings" panose="05000000000000000000" pitchFamily="2" charset="2"/>
              </a:rPr>
              <a:t>WIFI</a:t>
            </a:r>
            <a:r>
              <a:rPr lang="ko-KR" altLang="en-US" dirty="0" smtClean="0">
                <a:sym typeface="Wingdings" panose="05000000000000000000" pitchFamily="2" charset="2"/>
              </a:rPr>
              <a:t>를 무료로 제공 중</a:t>
            </a:r>
            <a:endParaRPr lang="en-US" altLang="ko-KR" dirty="0">
              <a:sym typeface="Wingdings" panose="05000000000000000000" pitchFamily="2" charset="2"/>
            </a:endParaRPr>
          </a:p>
          <a:p>
            <a:pPr lvl="1"/>
            <a:r>
              <a:rPr lang="en-US" altLang="ko-KR" dirty="0">
                <a:sym typeface="Wingdings" panose="05000000000000000000" pitchFamily="2" charset="2"/>
              </a:rPr>
              <a:t>1</a:t>
            </a:r>
            <a:r>
              <a:rPr lang="ko-KR" altLang="en-US" dirty="0" err="1">
                <a:sym typeface="Wingdings" panose="05000000000000000000" pitchFamily="2" charset="2"/>
              </a:rPr>
              <a:t>조씩</a:t>
            </a:r>
            <a:r>
              <a:rPr lang="ko-KR" altLang="en-US" dirty="0">
                <a:sym typeface="Wingdings" panose="05000000000000000000" pitchFamily="2" charset="2"/>
              </a:rPr>
              <a:t> 걷는 주파수 사용료 인하가 중요 </a:t>
            </a:r>
            <a:r>
              <a:rPr lang="en-US" altLang="ko-KR" dirty="0">
                <a:sym typeface="Wingdings" panose="05000000000000000000" pitchFamily="2" charset="2"/>
              </a:rPr>
              <a:t> </a:t>
            </a:r>
            <a:endParaRPr lang="en-US" altLang="ko-KR" dirty="0" smtClean="0">
              <a:sym typeface="Wingdings" panose="05000000000000000000" pitchFamily="2" charset="2"/>
            </a:endParaRPr>
          </a:p>
          <a:p>
            <a:pPr lvl="2"/>
            <a:r>
              <a:rPr lang="ko-KR" altLang="en-US" dirty="0" smtClean="0">
                <a:sym typeface="Wingdings" panose="05000000000000000000" pitchFamily="2" charset="2"/>
              </a:rPr>
              <a:t>라디오</a:t>
            </a:r>
            <a:r>
              <a:rPr lang="en-US" altLang="ko-KR" dirty="0">
                <a:sym typeface="Wingdings" panose="05000000000000000000" pitchFamily="2" charset="2"/>
              </a:rPr>
              <a:t>, </a:t>
            </a:r>
            <a:r>
              <a:rPr lang="en-US" altLang="ko-KR" dirty="0" smtClean="0">
                <a:sym typeface="Wingdings" panose="05000000000000000000" pitchFamily="2" charset="2"/>
              </a:rPr>
              <a:t>TV </a:t>
            </a:r>
            <a:r>
              <a:rPr lang="ko-KR" altLang="en-US" dirty="0">
                <a:sym typeface="Wingdings" panose="05000000000000000000" pitchFamily="2" charset="2"/>
              </a:rPr>
              <a:t>등 </a:t>
            </a:r>
            <a:r>
              <a:rPr lang="ko-KR" altLang="en-US" dirty="0" smtClean="0">
                <a:sym typeface="Wingdings" panose="05000000000000000000" pitchFamily="2" charset="2"/>
              </a:rPr>
              <a:t>무료</a:t>
            </a:r>
            <a:endParaRPr lang="en-US" altLang="ko-KR" dirty="0" smtClean="0">
              <a:sym typeface="Wingdings" panose="05000000000000000000" pitchFamily="2" charset="2"/>
            </a:endParaRPr>
          </a:p>
          <a:p>
            <a:pPr lvl="2"/>
            <a:r>
              <a:rPr lang="ko-KR" altLang="en-US" dirty="0" smtClean="0">
                <a:sym typeface="Wingdings" panose="05000000000000000000" pitchFamily="2" charset="2"/>
              </a:rPr>
              <a:t>왜 통신만 </a:t>
            </a:r>
            <a:r>
              <a:rPr lang="ko-KR" altLang="en-US" dirty="0">
                <a:sym typeface="Wingdings" panose="05000000000000000000" pitchFamily="2" charset="2"/>
              </a:rPr>
              <a:t>정부가 지원은 안하고 막대한 이익을 남기는가</a:t>
            </a:r>
            <a:r>
              <a:rPr lang="en-US" altLang="ko-KR" dirty="0" smtClean="0">
                <a:sym typeface="Wingdings" panose="05000000000000000000" pitchFamily="2" charset="2"/>
              </a:rPr>
              <a:t>?</a:t>
            </a:r>
          </a:p>
          <a:p>
            <a:endParaRPr lang="ko-KR" altLang="en-US" dirty="0"/>
          </a:p>
        </p:txBody>
      </p:sp>
    </p:spTree>
    <p:extLst>
      <p:ext uri="{BB962C8B-B14F-4D97-AF65-F5344CB8AC3E}">
        <p14:creationId xmlns:p14="http://schemas.microsoft.com/office/powerpoint/2010/main" val="4076141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법률</a:t>
            </a:r>
            <a:endParaRPr lang="ko-KR" altLang="en-US" dirty="0"/>
          </a:p>
        </p:txBody>
      </p:sp>
      <p:sp>
        <p:nvSpPr>
          <p:cNvPr id="3" name="내용 개체 틀 2"/>
          <p:cNvSpPr>
            <a:spLocks noGrp="1"/>
          </p:cNvSpPr>
          <p:nvPr>
            <p:ph idx="1"/>
          </p:nvPr>
        </p:nvSpPr>
        <p:spPr>
          <a:xfrm>
            <a:off x="838200" y="1588655"/>
            <a:ext cx="10515600" cy="4588308"/>
          </a:xfrm>
        </p:spPr>
        <p:txBody>
          <a:bodyPr>
            <a:normAutofit fontScale="85000" lnSpcReduction="20000"/>
          </a:bodyPr>
          <a:lstStyle/>
          <a:p>
            <a:r>
              <a:rPr lang="ko-KR" altLang="en-US" dirty="0" smtClean="0"/>
              <a:t>법이 </a:t>
            </a:r>
            <a:r>
              <a:rPr lang="en-US" altLang="ko-KR" dirty="0" smtClean="0"/>
              <a:t>SW, </a:t>
            </a:r>
            <a:r>
              <a:rPr lang="ko-KR" altLang="en-US" dirty="0" smtClean="0"/>
              <a:t>명확하게 해석되도록 제정</a:t>
            </a:r>
            <a:endParaRPr lang="en-US" altLang="ko-KR" dirty="0" smtClean="0"/>
          </a:p>
          <a:p>
            <a:pPr lvl="1"/>
            <a:r>
              <a:rPr lang="ko-KR" altLang="en-US" dirty="0" smtClean="0"/>
              <a:t>국내의 경우</a:t>
            </a:r>
            <a:r>
              <a:rPr lang="en-US" altLang="ko-KR" dirty="0" smtClean="0"/>
              <a:t>, </a:t>
            </a:r>
            <a:r>
              <a:rPr lang="ko-KR" altLang="en-US" dirty="0" err="1" smtClean="0"/>
              <a:t>판사마다</a:t>
            </a:r>
            <a:r>
              <a:rPr lang="ko-KR" altLang="en-US" dirty="0" smtClean="0"/>
              <a:t> 해석이 제각각</a:t>
            </a:r>
            <a:r>
              <a:rPr lang="en-US" altLang="ko-KR" dirty="0" smtClean="0"/>
              <a:t>, </a:t>
            </a:r>
            <a:r>
              <a:rPr lang="ko-KR" altLang="en-US" dirty="0" smtClean="0"/>
              <a:t>재판결과가 차이가 큼</a:t>
            </a:r>
            <a:endParaRPr lang="en-US" altLang="ko-KR" dirty="0" smtClean="0"/>
          </a:p>
          <a:p>
            <a:r>
              <a:rPr lang="ko-KR" altLang="en-US" dirty="0" smtClean="0"/>
              <a:t>판결문 </a:t>
            </a:r>
            <a:r>
              <a:rPr lang="ko-KR" altLang="en-US" dirty="0"/>
              <a:t>분석 정리</a:t>
            </a:r>
            <a:r>
              <a:rPr lang="en-US" altLang="ko-KR" dirty="0"/>
              <a:t>/</a:t>
            </a:r>
            <a:r>
              <a:rPr lang="ko-KR" altLang="en-US" dirty="0" err="1"/>
              <a:t>판례기반</a:t>
            </a:r>
            <a:r>
              <a:rPr lang="ko-KR" altLang="en-US" dirty="0"/>
              <a:t> 법제에 중요</a:t>
            </a:r>
            <a:r>
              <a:rPr lang="en-US" altLang="ko-KR" dirty="0"/>
              <a:t>/</a:t>
            </a:r>
            <a:r>
              <a:rPr lang="ko-KR" altLang="en-US" dirty="0"/>
              <a:t>유사 사건 조회 </a:t>
            </a:r>
            <a:r>
              <a:rPr lang="en-US" altLang="ko-KR" dirty="0">
                <a:sym typeface="Wingdings" panose="05000000000000000000" pitchFamily="2" charset="2"/>
              </a:rPr>
              <a:t> </a:t>
            </a:r>
            <a:r>
              <a:rPr lang="ko-KR" altLang="en-US" dirty="0">
                <a:sym typeface="Wingdings" panose="05000000000000000000" pitchFamily="2" charset="2"/>
              </a:rPr>
              <a:t>판결문 </a:t>
            </a:r>
            <a:r>
              <a:rPr lang="en-US" altLang="ko-KR" dirty="0">
                <a:sym typeface="Wingdings" panose="05000000000000000000" pitchFamily="2" charset="2"/>
              </a:rPr>
              <a:t>DB</a:t>
            </a:r>
            <a:r>
              <a:rPr lang="ko-KR" altLang="en-US" dirty="0">
                <a:sym typeface="Wingdings" panose="05000000000000000000" pitchFamily="2" charset="2"/>
              </a:rPr>
              <a:t>가 중요</a:t>
            </a:r>
            <a:endParaRPr lang="en-US" altLang="ko-KR" dirty="0">
              <a:sym typeface="Wingdings" panose="05000000000000000000" pitchFamily="2" charset="2"/>
            </a:endParaRPr>
          </a:p>
          <a:p>
            <a:r>
              <a:rPr lang="en-US" altLang="ko-KR" dirty="0">
                <a:sym typeface="Wingdings" panose="05000000000000000000" pitchFamily="2" charset="2"/>
              </a:rPr>
              <a:t>e-</a:t>
            </a:r>
            <a:r>
              <a:rPr lang="ko-KR" altLang="en-US" dirty="0" err="1" smtClean="0">
                <a:sym typeface="Wingdings" panose="05000000000000000000" pitchFamily="2" charset="2"/>
              </a:rPr>
              <a:t>디스카버리</a:t>
            </a:r>
            <a:r>
              <a:rPr lang="en-US" altLang="ko-KR" dirty="0" smtClean="0">
                <a:sym typeface="Wingdings" panose="05000000000000000000" pitchFamily="2" charset="2"/>
              </a:rPr>
              <a:t>: </a:t>
            </a:r>
            <a:r>
              <a:rPr lang="ko-KR" altLang="en-US" dirty="0" err="1" smtClean="0">
                <a:sym typeface="Wingdings" panose="05000000000000000000" pitchFamily="2" charset="2"/>
              </a:rPr>
              <a:t>미국소송</a:t>
            </a:r>
            <a:r>
              <a:rPr lang="ko-KR" altLang="en-US" dirty="0" smtClean="0">
                <a:sym typeface="Wingdings" panose="05000000000000000000" pitchFamily="2" charset="2"/>
              </a:rPr>
              <a:t> 절차</a:t>
            </a:r>
            <a:r>
              <a:rPr lang="en-US" altLang="ko-KR" dirty="0" smtClean="0">
                <a:sym typeface="Wingdings" panose="05000000000000000000" pitchFamily="2" charset="2"/>
              </a:rPr>
              <a:t>(Discovery): </a:t>
            </a:r>
            <a:r>
              <a:rPr lang="ko-KR" altLang="en-US" dirty="0" smtClean="0">
                <a:sym typeface="Wingdings" panose="05000000000000000000" pitchFamily="2" charset="2"/>
              </a:rPr>
              <a:t>증거자료 </a:t>
            </a:r>
            <a:r>
              <a:rPr lang="ko-KR" altLang="en-US" dirty="0" err="1" smtClean="0">
                <a:sym typeface="Wingdings" panose="05000000000000000000" pitchFamily="2" charset="2"/>
              </a:rPr>
              <a:t>수집공유</a:t>
            </a:r>
            <a:endParaRPr lang="en-US" altLang="ko-KR" dirty="0" smtClean="0">
              <a:sym typeface="Wingdings" panose="05000000000000000000" pitchFamily="2" charset="2"/>
            </a:endParaRPr>
          </a:p>
          <a:p>
            <a:pPr lvl="1"/>
            <a:r>
              <a:rPr lang="en-US" altLang="ko-KR" dirty="0" smtClean="0">
                <a:sym typeface="Wingdings" panose="05000000000000000000" pitchFamily="2" charset="2"/>
              </a:rPr>
              <a:t>2016</a:t>
            </a:r>
            <a:r>
              <a:rPr lang="ko-KR" altLang="en-US" dirty="0" smtClean="0">
                <a:sym typeface="Wingdings" panose="05000000000000000000" pitchFamily="2" charset="2"/>
              </a:rPr>
              <a:t>년 부터 </a:t>
            </a:r>
            <a:r>
              <a:rPr lang="en-US" altLang="ko-KR" dirty="0" smtClean="0">
                <a:sym typeface="Wingdings" panose="05000000000000000000" pitchFamily="2" charset="2"/>
              </a:rPr>
              <a:t>e-Discovery</a:t>
            </a:r>
            <a:r>
              <a:rPr lang="ko-KR" altLang="en-US" dirty="0" smtClean="0">
                <a:sym typeface="Wingdings" panose="05000000000000000000" pitchFamily="2" charset="2"/>
              </a:rPr>
              <a:t>로 전환 </a:t>
            </a:r>
            <a:r>
              <a:rPr lang="en-US" altLang="ko-KR" dirty="0" smtClean="0">
                <a:sym typeface="Wingdings" panose="05000000000000000000" pitchFamily="2" charset="2"/>
              </a:rPr>
              <a:t>(</a:t>
            </a:r>
            <a:r>
              <a:rPr lang="ko-KR" altLang="en-US" dirty="0" err="1" smtClean="0">
                <a:sym typeface="Wingdings" panose="05000000000000000000" pitchFamily="2" charset="2"/>
              </a:rPr>
              <a:t>전자자료도</a:t>
            </a:r>
            <a:r>
              <a:rPr lang="ko-KR" altLang="en-US" dirty="0" smtClean="0">
                <a:sym typeface="Wingdings" panose="05000000000000000000" pitchFamily="2" charset="2"/>
              </a:rPr>
              <a:t> 포함</a:t>
            </a:r>
            <a:r>
              <a:rPr lang="en-US" altLang="ko-KR" dirty="0" smtClean="0">
                <a:sym typeface="Wingdings" panose="05000000000000000000" pitchFamily="2" charset="2"/>
              </a:rPr>
              <a:t>) </a:t>
            </a:r>
          </a:p>
          <a:p>
            <a:pPr lvl="1"/>
            <a:r>
              <a:rPr lang="en-US" altLang="ko-KR" dirty="0" smtClean="0">
                <a:sym typeface="Wingdings" panose="05000000000000000000" pitchFamily="2" charset="2"/>
              </a:rPr>
              <a:t>AI</a:t>
            </a:r>
            <a:r>
              <a:rPr lang="ko-KR" altLang="en-US" dirty="0" smtClean="0">
                <a:sym typeface="Wingdings" panose="05000000000000000000" pitchFamily="2" charset="2"/>
              </a:rPr>
              <a:t>의 도입 가능 </a:t>
            </a:r>
            <a:endParaRPr lang="en-US" altLang="ko-KR" dirty="0">
              <a:sym typeface="Wingdings" panose="05000000000000000000" pitchFamily="2" charset="2"/>
            </a:endParaRPr>
          </a:p>
          <a:p>
            <a:r>
              <a:rPr lang="ko-KR" altLang="en-US" dirty="0"/>
              <a:t>재판결과 </a:t>
            </a:r>
            <a:r>
              <a:rPr lang="ko-KR" altLang="en-US" dirty="0" smtClean="0"/>
              <a:t>예측</a:t>
            </a:r>
            <a:r>
              <a:rPr lang="en-US" altLang="ko-KR" dirty="0" smtClean="0"/>
              <a:t>: </a:t>
            </a:r>
            <a:r>
              <a:rPr lang="ko-KR" altLang="en-US" dirty="0" smtClean="0"/>
              <a:t>정치적 </a:t>
            </a:r>
            <a:r>
              <a:rPr lang="ko-KR" altLang="en-US" dirty="0"/>
              <a:t>판결은 </a:t>
            </a:r>
            <a:r>
              <a:rPr lang="ko-KR" altLang="en-US" dirty="0" smtClean="0"/>
              <a:t>예외</a:t>
            </a:r>
            <a:endParaRPr lang="en-US" altLang="ko-KR" dirty="0" smtClean="0"/>
          </a:p>
          <a:p>
            <a:r>
              <a:rPr lang="ko-KR" altLang="en-US" dirty="0" smtClean="0"/>
              <a:t>국가별 </a:t>
            </a:r>
            <a:r>
              <a:rPr lang="ko-KR" altLang="en-US" dirty="0" err="1" smtClean="0"/>
              <a:t>도입현황</a:t>
            </a:r>
            <a:endParaRPr lang="en-US" altLang="ko-KR" dirty="0" smtClean="0"/>
          </a:p>
          <a:p>
            <a:pPr lvl="1"/>
            <a:r>
              <a:rPr lang="ko-KR" altLang="en-US" dirty="0"/>
              <a:t>영국</a:t>
            </a:r>
            <a:r>
              <a:rPr lang="en-US" altLang="ko-KR" dirty="0"/>
              <a:t>, </a:t>
            </a:r>
            <a:r>
              <a:rPr lang="ko-KR" altLang="en-US" dirty="0"/>
              <a:t>에스토니아</a:t>
            </a:r>
            <a:r>
              <a:rPr lang="en-US" altLang="ko-KR" dirty="0"/>
              <a:t>: </a:t>
            </a:r>
            <a:r>
              <a:rPr lang="ko-KR" altLang="en-US" dirty="0"/>
              <a:t>소액재판</a:t>
            </a:r>
            <a:endParaRPr lang="en-US" altLang="ko-KR" dirty="0"/>
          </a:p>
          <a:p>
            <a:pPr lvl="1"/>
            <a:r>
              <a:rPr lang="ko-KR" altLang="en-US" dirty="0" smtClean="0"/>
              <a:t>싱가폴</a:t>
            </a:r>
            <a:r>
              <a:rPr lang="en-US" altLang="ko-KR" dirty="0" smtClean="0"/>
              <a:t>, </a:t>
            </a:r>
            <a:r>
              <a:rPr lang="ko-KR" altLang="en-US" dirty="0" err="1" smtClean="0"/>
              <a:t>손해비율</a:t>
            </a:r>
            <a:r>
              <a:rPr lang="ko-KR" altLang="en-US" dirty="0" smtClean="0"/>
              <a:t> 산정</a:t>
            </a:r>
            <a:r>
              <a:rPr lang="en-US" altLang="ko-KR" dirty="0" smtClean="0"/>
              <a:t>, </a:t>
            </a:r>
          </a:p>
          <a:p>
            <a:pPr lvl="1"/>
            <a:r>
              <a:rPr lang="ko-KR" altLang="en-US" dirty="0" smtClean="0"/>
              <a:t>호주</a:t>
            </a:r>
            <a:r>
              <a:rPr lang="en-US" altLang="ko-KR" dirty="0" smtClean="0"/>
              <a:t>, </a:t>
            </a:r>
            <a:r>
              <a:rPr lang="ko-KR" altLang="en-US" dirty="0" smtClean="0"/>
              <a:t>재산분할에 도입</a:t>
            </a:r>
            <a:endParaRPr lang="en-US" altLang="ko-KR" dirty="0" smtClean="0"/>
          </a:p>
          <a:p>
            <a:pPr lvl="1"/>
            <a:r>
              <a:rPr lang="ko-KR" altLang="en-US" dirty="0" smtClean="0"/>
              <a:t>우리나라</a:t>
            </a:r>
            <a:r>
              <a:rPr lang="en-US" altLang="ko-KR" dirty="0" smtClean="0"/>
              <a:t>: </a:t>
            </a:r>
            <a:r>
              <a:rPr lang="ko-KR" altLang="en-US" dirty="0" smtClean="0"/>
              <a:t>사람들이 모두 도입 반대</a:t>
            </a:r>
            <a:r>
              <a:rPr lang="en-US" altLang="ko-KR" dirty="0" smtClean="0"/>
              <a:t>, </a:t>
            </a:r>
          </a:p>
          <a:p>
            <a:pPr lvl="1"/>
            <a:r>
              <a:rPr lang="ko-KR" altLang="en-US" dirty="0" smtClean="0"/>
              <a:t>판사 업무 과중 </a:t>
            </a:r>
            <a:r>
              <a:rPr lang="en-US" altLang="ko-KR" dirty="0" smtClean="0">
                <a:sym typeface="Wingdings" panose="05000000000000000000" pitchFamily="2" charset="2"/>
              </a:rPr>
              <a:t> </a:t>
            </a:r>
            <a:r>
              <a:rPr lang="ko-KR" altLang="en-US" dirty="0" smtClean="0">
                <a:sym typeface="Wingdings" panose="05000000000000000000" pitchFamily="2" charset="2"/>
              </a:rPr>
              <a:t>판사 증원 반대</a:t>
            </a:r>
            <a:r>
              <a:rPr lang="en-US" altLang="ko-KR" dirty="0" smtClean="0">
                <a:sym typeface="Wingdings" panose="05000000000000000000" pitchFamily="2" charset="2"/>
              </a:rPr>
              <a:t>, </a:t>
            </a:r>
            <a:r>
              <a:rPr lang="ko-KR" altLang="en-US" dirty="0" smtClean="0">
                <a:sym typeface="Wingdings" panose="05000000000000000000" pitchFamily="2" charset="2"/>
              </a:rPr>
              <a:t>단순 사건 처리에 수년 소요 중</a:t>
            </a:r>
            <a:r>
              <a:rPr lang="en-US" altLang="ko-KR" dirty="0" smtClean="0">
                <a:sym typeface="Wingdings" panose="05000000000000000000" pitchFamily="2" charset="2"/>
              </a:rPr>
              <a:t>. (</a:t>
            </a:r>
            <a:r>
              <a:rPr lang="ko-KR" altLang="en-US" dirty="0" smtClean="0">
                <a:sym typeface="Wingdings" panose="05000000000000000000" pitchFamily="2" charset="2"/>
              </a:rPr>
              <a:t>조민 입시 등</a:t>
            </a:r>
            <a:r>
              <a:rPr lang="en-US" altLang="ko-KR" dirty="0" smtClean="0">
                <a:sym typeface="Wingdings" panose="05000000000000000000" pitchFamily="2" charset="2"/>
              </a:rPr>
              <a:t>) </a:t>
            </a:r>
          </a:p>
          <a:p>
            <a:pPr lvl="2"/>
            <a:endParaRPr lang="en-US" altLang="ko-KR" dirty="0" smtClean="0"/>
          </a:p>
          <a:p>
            <a:endParaRPr lang="ko-KR" altLang="en-US" dirty="0"/>
          </a:p>
        </p:txBody>
      </p:sp>
    </p:spTree>
    <p:extLst>
      <p:ext uri="{BB962C8B-B14F-4D97-AF65-F5344CB8AC3E}">
        <p14:creationId xmlns:p14="http://schemas.microsoft.com/office/powerpoint/2010/main" val="7064712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교육학</a:t>
            </a:r>
            <a:endParaRPr lang="ko-KR" altLang="en-US" dirty="0"/>
          </a:p>
        </p:txBody>
      </p:sp>
      <p:sp>
        <p:nvSpPr>
          <p:cNvPr id="3" name="내용 개체 틀 2"/>
          <p:cNvSpPr>
            <a:spLocks noGrp="1"/>
          </p:cNvSpPr>
          <p:nvPr>
            <p:ph idx="1"/>
          </p:nvPr>
        </p:nvSpPr>
        <p:spPr/>
        <p:txBody>
          <a:bodyPr>
            <a:normAutofit fontScale="92500" lnSpcReduction="20000"/>
          </a:bodyPr>
          <a:lstStyle/>
          <a:p>
            <a:r>
              <a:rPr lang="ko-KR" altLang="en-US" dirty="0" smtClean="0"/>
              <a:t>스마트 학습</a:t>
            </a:r>
            <a:endParaRPr lang="en-US" altLang="ko-KR" dirty="0" smtClean="0"/>
          </a:p>
          <a:p>
            <a:pPr lvl="1"/>
            <a:r>
              <a:rPr lang="ko-KR" altLang="en-US" dirty="0" smtClean="0"/>
              <a:t>모르는 부분을 족집게 교육</a:t>
            </a:r>
            <a:r>
              <a:rPr lang="en-US" altLang="ko-KR" dirty="0"/>
              <a:t> </a:t>
            </a:r>
            <a:r>
              <a:rPr lang="ko-KR" altLang="en-US" dirty="0" smtClean="0"/>
              <a:t>및 학습</a:t>
            </a:r>
            <a:r>
              <a:rPr lang="en-US" altLang="ko-KR" dirty="0" smtClean="0"/>
              <a:t>, </a:t>
            </a:r>
            <a:r>
              <a:rPr lang="ko-KR" altLang="en-US" dirty="0" smtClean="0"/>
              <a:t>이해하지 못하는 개념 중심</a:t>
            </a:r>
            <a:endParaRPr lang="en-US" altLang="ko-KR" dirty="0" smtClean="0"/>
          </a:p>
          <a:p>
            <a:pPr lvl="1"/>
            <a:r>
              <a:rPr lang="ko-KR" altLang="en-US" dirty="0" smtClean="0"/>
              <a:t>수학</a:t>
            </a:r>
            <a:r>
              <a:rPr lang="en-US" altLang="ko-KR" dirty="0" smtClean="0"/>
              <a:t>: </a:t>
            </a:r>
            <a:r>
              <a:rPr lang="ko-KR" altLang="en-US" dirty="0" err="1" smtClean="0"/>
              <a:t>콴다</a:t>
            </a:r>
            <a:r>
              <a:rPr lang="en-US" altLang="ko-KR" dirty="0"/>
              <a:t>(</a:t>
            </a:r>
            <a:r>
              <a:rPr lang="ko-KR" altLang="en-US" dirty="0" smtClean="0"/>
              <a:t>문제를 인식해서 풀이를 제공</a:t>
            </a:r>
            <a:r>
              <a:rPr lang="en-US" altLang="ko-KR" dirty="0" smtClean="0"/>
              <a:t>)</a:t>
            </a:r>
          </a:p>
          <a:p>
            <a:pPr lvl="1"/>
            <a:r>
              <a:rPr lang="ko-KR" altLang="en-US" dirty="0" smtClean="0"/>
              <a:t>영어</a:t>
            </a:r>
            <a:r>
              <a:rPr lang="en-US" altLang="ko-KR" dirty="0" smtClean="0"/>
              <a:t>/</a:t>
            </a:r>
            <a:r>
              <a:rPr lang="ko-KR" altLang="en-US" dirty="0" smtClean="0"/>
              <a:t>토익</a:t>
            </a:r>
            <a:r>
              <a:rPr lang="en-US" altLang="ko-KR" dirty="0" smtClean="0"/>
              <a:t>: </a:t>
            </a:r>
            <a:r>
              <a:rPr lang="ko-KR" altLang="en-US" dirty="0" err="1" smtClean="0"/>
              <a:t>산타토익</a:t>
            </a:r>
            <a:r>
              <a:rPr lang="ko-KR" altLang="en-US" dirty="0" smtClean="0"/>
              <a:t> </a:t>
            </a:r>
            <a:r>
              <a:rPr lang="ko-KR" altLang="en-US" dirty="0" err="1" smtClean="0"/>
              <a:t>국내벤처</a:t>
            </a:r>
            <a:r>
              <a:rPr lang="en-US" altLang="ko-KR" dirty="0" smtClean="0">
                <a:sym typeface="Wingdings" panose="05000000000000000000" pitchFamily="2" charset="2"/>
              </a:rPr>
              <a:t></a:t>
            </a:r>
            <a:r>
              <a:rPr lang="ko-KR" altLang="en-US" dirty="0" smtClean="0">
                <a:sym typeface="Wingdings" panose="05000000000000000000" pitchFamily="2" charset="2"/>
              </a:rPr>
              <a:t>미국 진출</a:t>
            </a:r>
            <a:endParaRPr lang="en-US" altLang="ko-KR" dirty="0" smtClean="0"/>
          </a:p>
          <a:p>
            <a:r>
              <a:rPr lang="ko-KR" altLang="en-US" dirty="0" smtClean="0"/>
              <a:t>학업 성취도 예측</a:t>
            </a:r>
            <a:endParaRPr lang="en-US" altLang="ko-KR" dirty="0" smtClean="0"/>
          </a:p>
          <a:p>
            <a:pPr lvl="1"/>
            <a:r>
              <a:rPr lang="ko-KR" altLang="en-US" dirty="0" smtClean="0"/>
              <a:t>학기 중간에 학업 성취도</a:t>
            </a:r>
            <a:r>
              <a:rPr lang="en-US" altLang="ko-KR" dirty="0" smtClean="0"/>
              <a:t>/</a:t>
            </a:r>
            <a:r>
              <a:rPr lang="ko-KR" altLang="en-US" dirty="0" smtClean="0"/>
              <a:t>학습 참여 등 기반 </a:t>
            </a:r>
            <a:r>
              <a:rPr lang="en-US" altLang="ko-KR" dirty="0" smtClean="0">
                <a:sym typeface="Wingdings" panose="05000000000000000000" pitchFamily="2" charset="2"/>
              </a:rPr>
              <a:t> </a:t>
            </a:r>
            <a:r>
              <a:rPr lang="ko-KR" altLang="en-US" dirty="0" smtClean="0">
                <a:sym typeface="Wingdings" panose="05000000000000000000" pitchFamily="2" charset="2"/>
              </a:rPr>
              <a:t>예상 학점</a:t>
            </a:r>
            <a:r>
              <a:rPr lang="en-US" altLang="ko-KR" dirty="0" smtClean="0">
                <a:sym typeface="Wingdings" panose="05000000000000000000" pitchFamily="2" charset="2"/>
              </a:rPr>
              <a:t>?</a:t>
            </a:r>
          </a:p>
          <a:p>
            <a:pPr lvl="1"/>
            <a:r>
              <a:rPr lang="ko-KR" altLang="en-US" dirty="0" smtClean="0"/>
              <a:t>수업시간에 맨 앞에 앉는 학생들 </a:t>
            </a:r>
            <a:r>
              <a:rPr lang="en-US" altLang="ko-KR" dirty="0" smtClean="0">
                <a:sym typeface="Wingdings" panose="05000000000000000000" pitchFamily="2" charset="2"/>
              </a:rPr>
              <a:t> </a:t>
            </a:r>
            <a:r>
              <a:rPr lang="ko-KR" altLang="en-US" dirty="0" smtClean="0">
                <a:sym typeface="Wingdings" panose="05000000000000000000" pitchFamily="2" charset="2"/>
              </a:rPr>
              <a:t>거의 다 최상위권</a:t>
            </a:r>
            <a:r>
              <a:rPr lang="en-US" altLang="ko-KR" dirty="0" smtClean="0">
                <a:sym typeface="Wingdings" panose="05000000000000000000" pitchFamily="2" charset="2"/>
              </a:rPr>
              <a:t>.</a:t>
            </a:r>
            <a:endParaRPr lang="en-US" altLang="ko-KR" dirty="0" smtClean="0"/>
          </a:p>
          <a:p>
            <a:r>
              <a:rPr lang="ko-KR" altLang="en-US" dirty="0" smtClean="0"/>
              <a:t>주관식 자동 채점</a:t>
            </a:r>
            <a:endParaRPr lang="en-US" altLang="ko-KR" dirty="0" smtClean="0"/>
          </a:p>
          <a:p>
            <a:pPr lvl="1"/>
            <a:r>
              <a:rPr lang="ko-KR" altLang="en-US" dirty="0" smtClean="0"/>
              <a:t>비교해서 설명하라</a:t>
            </a:r>
            <a:r>
              <a:rPr lang="en-US" altLang="ko-KR" dirty="0" smtClean="0"/>
              <a:t>. </a:t>
            </a:r>
          </a:p>
          <a:p>
            <a:pPr lvl="1"/>
            <a:r>
              <a:rPr lang="ko-KR" altLang="en-US" dirty="0" smtClean="0"/>
              <a:t>개념을 설명하라</a:t>
            </a:r>
            <a:r>
              <a:rPr lang="en-US" altLang="ko-KR" dirty="0" smtClean="0"/>
              <a:t>. </a:t>
            </a:r>
          </a:p>
          <a:p>
            <a:r>
              <a:rPr lang="ko-KR" altLang="en-US" dirty="0" smtClean="0"/>
              <a:t>논술 채점도</a:t>
            </a:r>
            <a:r>
              <a:rPr lang="en-US" altLang="ko-KR" dirty="0" smtClean="0"/>
              <a:t>?</a:t>
            </a:r>
          </a:p>
          <a:p>
            <a:r>
              <a:rPr lang="en-US" altLang="ko-KR" dirty="0" smtClean="0"/>
              <a:t>AI </a:t>
            </a:r>
            <a:r>
              <a:rPr lang="ko-KR" altLang="en-US" dirty="0" smtClean="0"/>
              <a:t>교사</a:t>
            </a:r>
            <a:r>
              <a:rPr lang="en-US" altLang="ko-KR" dirty="0" smtClean="0"/>
              <a:t>, </a:t>
            </a:r>
            <a:r>
              <a:rPr lang="ko-KR" altLang="en-US" dirty="0" smtClean="0"/>
              <a:t>교육용 로봇</a:t>
            </a:r>
            <a:endParaRPr lang="ko-KR" altLang="en-US" dirty="0"/>
          </a:p>
        </p:txBody>
      </p:sp>
    </p:spTree>
    <p:extLst>
      <p:ext uri="{BB962C8B-B14F-4D97-AF65-F5344CB8AC3E}">
        <p14:creationId xmlns:p14="http://schemas.microsoft.com/office/powerpoint/2010/main" val="144465447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AI</a:t>
            </a:r>
            <a:r>
              <a:rPr lang="ko-KR" altLang="en-US" dirty="0" smtClean="0"/>
              <a:t>와 음악</a:t>
            </a:r>
            <a:endParaRPr lang="ko-KR" altLang="en-US" dirty="0"/>
          </a:p>
        </p:txBody>
      </p:sp>
      <p:sp>
        <p:nvSpPr>
          <p:cNvPr id="3" name="내용 개체 틀 2"/>
          <p:cNvSpPr>
            <a:spLocks noGrp="1"/>
          </p:cNvSpPr>
          <p:nvPr>
            <p:ph idx="1"/>
          </p:nvPr>
        </p:nvSpPr>
        <p:spPr>
          <a:xfrm>
            <a:off x="838200" y="1825625"/>
            <a:ext cx="6543675" cy="4351338"/>
          </a:xfrm>
        </p:spPr>
        <p:txBody>
          <a:bodyPr>
            <a:normAutofit fontScale="92500" lnSpcReduction="10000"/>
          </a:bodyPr>
          <a:lstStyle/>
          <a:p>
            <a:r>
              <a:rPr lang="ko-KR" altLang="en-US" dirty="0" smtClean="0"/>
              <a:t>작곡 </a:t>
            </a:r>
            <a:r>
              <a:rPr lang="en-US" altLang="ko-KR" dirty="0" smtClean="0"/>
              <a:t>AI</a:t>
            </a:r>
            <a:r>
              <a:rPr lang="ko-KR" altLang="en-US" dirty="0" smtClean="0"/>
              <a:t>의 등장</a:t>
            </a:r>
            <a:endParaRPr lang="en-US" altLang="ko-KR" dirty="0" smtClean="0"/>
          </a:p>
          <a:p>
            <a:pPr lvl="1"/>
            <a:r>
              <a:rPr lang="ko-KR" altLang="en-US" dirty="0" smtClean="0"/>
              <a:t>구글 </a:t>
            </a:r>
            <a:r>
              <a:rPr lang="ko-KR" altLang="en-US" dirty="0" err="1" smtClean="0"/>
              <a:t>마젠타</a:t>
            </a:r>
            <a:r>
              <a:rPr lang="en-US" altLang="ko-KR" dirty="0" smtClean="0"/>
              <a:t>, </a:t>
            </a:r>
            <a:r>
              <a:rPr lang="ko-KR" altLang="en-US" dirty="0" err="1" smtClean="0"/>
              <a:t>딥재즈</a:t>
            </a:r>
            <a:r>
              <a:rPr lang="en-US" altLang="ko-KR" dirty="0" smtClean="0"/>
              <a:t>, </a:t>
            </a:r>
            <a:r>
              <a:rPr lang="ko-KR" altLang="en-US" dirty="0" err="1" smtClean="0"/>
              <a:t>아이바</a:t>
            </a:r>
            <a:r>
              <a:rPr lang="en-US" altLang="ko-KR" dirty="0" smtClean="0"/>
              <a:t>(</a:t>
            </a:r>
            <a:r>
              <a:rPr lang="en-US" altLang="ko-KR" dirty="0" err="1" smtClean="0"/>
              <a:t>aiva</a:t>
            </a:r>
            <a:r>
              <a:rPr lang="en-US" altLang="ko-KR" dirty="0" smtClean="0"/>
              <a:t>)</a:t>
            </a:r>
          </a:p>
          <a:p>
            <a:pPr lvl="1"/>
            <a:r>
              <a:rPr lang="en-US" altLang="ko-KR" dirty="0" smtClean="0"/>
              <a:t>“</a:t>
            </a:r>
            <a:r>
              <a:rPr lang="ko-KR" altLang="en-US" dirty="0" smtClean="0"/>
              <a:t>에밀리 </a:t>
            </a:r>
            <a:r>
              <a:rPr lang="ko-KR" altLang="en-US" dirty="0" err="1" smtClean="0"/>
              <a:t>호웰</a:t>
            </a:r>
            <a:r>
              <a:rPr lang="en-US" altLang="ko-KR" dirty="0" smtClean="0"/>
              <a:t>“ AI </a:t>
            </a:r>
            <a:r>
              <a:rPr lang="ko-KR" altLang="en-US" dirty="0" smtClean="0"/>
              <a:t>작곡가 </a:t>
            </a:r>
            <a:r>
              <a:rPr lang="en-US" altLang="ko-KR" dirty="0" smtClean="0"/>
              <a:t>2017</a:t>
            </a:r>
            <a:r>
              <a:rPr lang="ko-KR" altLang="en-US" dirty="0" smtClean="0"/>
              <a:t>년 대전에서 공연</a:t>
            </a:r>
            <a:endParaRPr lang="en-US" altLang="ko-KR" dirty="0" smtClean="0"/>
          </a:p>
          <a:p>
            <a:r>
              <a:rPr lang="ko-KR" altLang="en-US" dirty="0" smtClean="0"/>
              <a:t>작사</a:t>
            </a:r>
            <a:r>
              <a:rPr lang="en-US" altLang="ko-KR" dirty="0" smtClean="0"/>
              <a:t> AI</a:t>
            </a:r>
          </a:p>
          <a:p>
            <a:pPr lvl="1"/>
            <a:r>
              <a:rPr lang="ko-KR" altLang="en-US" dirty="0" err="1" smtClean="0"/>
              <a:t>라이터봇</a:t>
            </a:r>
            <a:r>
              <a:rPr lang="en-US" altLang="ko-KR" dirty="0" smtClean="0"/>
              <a:t>(</a:t>
            </a:r>
            <a:r>
              <a:rPr lang="en-US" altLang="ko-KR" dirty="0" err="1" smtClean="0"/>
              <a:t>writerbot</a:t>
            </a:r>
            <a:r>
              <a:rPr lang="en-US" altLang="ko-KR" dirty="0" smtClean="0"/>
              <a:t>)</a:t>
            </a:r>
            <a:endParaRPr lang="en-US" altLang="ko-KR" dirty="0"/>
          </a:p>
          <a:p>
            <a:pPr lvl="1"/>
            <a:r>
              <a:rPr lang="ko-KR" altLang="en-US" dirty="0" smtClean="0"/>
              <a:t>미국의 </a:t>
            </a:r>
            <a:r>
              <a:rPr lang="ko-KR" altLang="en-US" dirty="0" err="1" smtClean="0"/>
              <a:t>보트닉</a:t>
            </a:r>
            <a:r>
              <a:rPr lang="en-US" altLang="ko-KR" dirty="0" smtClean="0"/>
              <a:t>(</a:t>
            </a:r>
            <a:r>
              <a:rPr lang="en-US" altLang="ko-KR" dirty="0" err="1" smtClean="0"/>
              <a:t>Botnik</a:t>
            </a:r>
            <a:r>
              <a:rPr lang="en-US" altLang="ko-KR" dirty="0" smtClean="0"/>
              <a:t>), </a:t>
            </a:r>
            <a:r>
              <a:rPr lang="ko-KR" altLang="en-US" dirty="0" smtClean="0"/>
              <a:t>오픈</a:t>
            </a:r>
            <a:r>
              <a:rPr lang="en-US" altLang="ko-KR" dirty="0" smtClean="0"/>
              <a:t>AI</a:t>
            </a:r>
            <a:r>
              <a:rPr lang="ko-KR" altLang="en-US" dirty="0" smtClean="0"/>
              <a:t>의 </a:t>
            </a:r>
            <a:r>
              <a:rPr lang="en-US" altLang="ko-KR" dirty="0" smtClean="0"/>
              <a:t>Jukebox </a:t>
            </a:r>
            <a:r>
              <a:rPr lang="ko-KR" altLang="en-US" dirty="0" smtClean="0"/>
              <a:t>등</a:t>
            </a:r>
            <a:endParaRPr lang="en-US" altLang="ko-KR" dirty="0" smtClean="0"/>
          </a:p>
          <a:p>
            <a:r>
              <a:rPr lang="ko-KR" altLang="en-US" dirty="0" smtClean="0"/>
              <a:t>히트곡 </a:t>
            </a:r>
            <a:r>
              <a:rPr lang="ko-KR" altLang="en-US" dirty="0"/>
              <a:t>판단</a:t>
            </a:r>
            <a:endParaRPr lang="en-US" altLang="ko-KR" dirty="0"/>
          </a:p>
          <a:p>
            <a:pPr lvl="1"/>
            <a:r>
              <a:rPr lang="ko-KR" altLang="en-US" dirty="0"/>
              <a:t>지금까지 </a:t>
            </a:r>
            <a:r>
              <a:rPr lang="ko-KR" altLang="en-US" dirty="0" smtClean="0"/>
              <a:t>히트 </a:t>
            </a:r>
            <a:r>
              <a:rPr lang="ko-KR" altLang="en-US" dirty="0"/>
              <a:t>모든 음악을 </a:t>
            </a:r>
            <a:r>
              <a:rPr lang="ko-KR" altLang="en-US" dirty="0" smtClean="0"/>
              <a:t>학습 </a:t>
            </a:r>
            <a:r>
              <a:rPr lang="en-US" altLang="ko-KR" dirty="0" smtClean="0"/>
              <a:t>(300</a:t>
            </a:r>
            <a:r>
              <a:rPr lang="ko-KR" altLang="en-US" dirty="0" smtClean="0"/>
              <a:t>만곡</a:t>
            </a:r>
            <a:r>
              <a:rPr lang="en-US" altLang="ko-KR" dirty="0" smtClean="0"/>
              <a:t>), Music </a:t>
            </a:r>
            <a:r>
              <a:rPr lang="en-US" altLang="ko-KR" dirty="0" err="1" smtClean="0"/>
              <a:t>Xray</a:t>
            </a:r>
            <a:endParaRPr lang="en-US" altLang="ko-KR" dirty="0" smtClean="0"/>
          </a:p>
          <a:p>
            <a:pPr lvl="1"/>
            <a:r>
              <a:rPr lang="ko-KR" altLang="en-US" dirty="0" smtClean="0"/>
              <a:t>인간도 어려운 분야</a:t>
            </a:r>
            <a:r>
              <a:rPr lang="en-US" altLang="ko-KR" dirty="0" smtClean="0"/>
              <a:t>: </a:t>
            </a:r>
            <a:r>
              <a:rPr lang="ko-KR" altLang="en-US" dirty="0" smtClean="0"/>
              <a:t>장윤정</a:t>
            </a:r>
            <a:r>
              <a:rPr lang="en-US" altLang="ko-KR" dirty="0" smtClean="0"/>
              <a:t> ‘</a:t>
            </a:r>
            <a:r>
              <a:rPr lang="ko-KR" altLang="en-US" dirty="0" smtClean="0"/>
              <a:t>어머나</a:t>
            </a:r>
            <a:r>
              <a:rPr lang="en-US" altLang="ko-KR" dirty="0" smtClean="0"/>
              <a:t>’ </a:t>
            </a:r>
            <a:r>
              <a:rPr lang="ko-KR" altLang="en-US" dirty="0" smtClean="0"/>
              <a:t>많은 가수들이 거절</a:t>
            </a:r>
            <a:r>
              <a:rPr lang="en-US" altLang="ko-KR" dirty="0" smtClean="0"/>
              <a:t>, </a:t>
            </a:r>
            <a:r>
              <a:rPr lang="ko-KR" altLang="en-US" dirty="0" smtClean="0"/>
              <a:t>신인에게</a:t>
            </a:r>
            <a:endParaRPr lang="en-US" altLang="ko-KR" dirty="0" smtClean="0"/>
          </a:p>
        </p:txBody>
      </p:sp>
    </p:spTree>
    <p:extLst>
      <p:ext uri="{BB962C8B-B14F-4D97-AF65-F5344CB8AC3E}">
        <p14:creationId xmlns:p14="http://schemas.microsoft.com/office/powerpoint/2010/main" val="1053053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02941" y="0"/>
            <a:ext cx="10515600" cy="1325563"/>
          </a:xfrm>
        </p:spPr>
        <p:txBody>
          <a:bodyPr/>
          <a:lstStyle/>
          <a:p>
            <a:r>
              <a:rPr lang="ko-KR" altLang="en-US" dirty="0" smtClean="0"/>
              <a:t>음악 연주 로봇</a:t>
            </a:r>
            <a:endParaRPr lang="ko-KR" altLang="en-US" dirty="0"/>
          </a:p>
        </p:txBody>
      </p:sp>
      <p:sp>
        <p:nvSpPr>
          <p:cNvPr id="3" name="내용 개체 틀 2"/>
          <p:cNvSpPr>
            <a:spLocks noGrp="1"/>
          </p:cNvSpPr>
          <p:nvPr>
            <p:ph idx="1"/>
          </p:nvPr>
        </p:nvSpPr>
        <p:spPr>
          <a:xfrm>
            <a:off x="838200" y="1393902"/>
            <a:ext cx="10515600" cy="4783061"/>
          </a:xfrm>
        </p:spPr>
        <p:txBody>
          <a:bodyPr>
            <a:normAutofit/>
          </a:bodyPr>
          <a:lstStyle/>
          <a:p>
            <a:r>
              <a:rPr lang="en-US" altLang="ko-KR" i="1" dirty="0" smtClean="0"/>
              <a:t>“</a:t>
            </a:r>
            <a:r>
              <a:rPr lang="ko-KR" altLang="en-US" i="1" dirty="0" smtClean="0"/>
              <a:t>모든 </a:t>
            </a:r>
            <a:r>
              <a:rPr lang="ko-KR" altLang="en-US" i="1" dirty="0"/>
              <a:t>악기를 연주하는 것은 쉽습니다</a:t>
            </a:r>
            <a:r>
              <a:rPr lang="en-US" altLang="ko-KR" i="1" dirty="0"/>
              <a:t>. </a:t>
            </a:r>
            <a:r>
              <a:rPr lang="ko-KR" altLang="en-US" i="1" dirty="0"/>
              <a:t>적절한 시간에 올바른 건반을 터치하기만 하면 악기가 자동으로 연주됩니다</a:t>
            </a:r>
            <a:r>
              <a:rPr lang="en-US" altLang="ko-KR" i="1" dirty="0"/>
              <a:t>.“ </a:t>
            </a:r>
            <a:r>
              <a:rPr lang="ko-KR" altLang="en-US" i="1" dirty="0"/>
              <a:t>요한 </a:t>
            </a:r>
            <a:r>
              <a:rPr lang="ko-KR" altLang="en-US" i="1" dirty="0" err="1"/>
              <a:t>세바스찬</a:t>
            </a:r>
            <a:r>
              <a:rPr lang="ko-KR" altLang="en-US" i="1" dirty="0"/>
              <a:t> 바흐</a:t>
            </a:r>
            <a:endParaRPr lang="ko-KR" altLang="en-US" dirty="0"/>
          </a:p>
          <a:p>
            <a:r>
              <a:rPr lang="ko-KR" altLang="en-US" dirty="0" smtClean="0"/>
              <a:t>자동 연주 피아노의 등장</a:t>
            </a:r>
            <a:r>
              <a:rPr lang="en-US" altLang="ko-KR" dirty="0" smtClean="0"/>
              <a:t>: </a:t>
            </a:r>
            <a:r>
              <a:rPr lang="ko-KR" altLang="en-US" dirty="0" smtClean="0"/>
              <a:t>원격 연주 가능</a:t>
            </a:r>
            <a:endParaRPr lang="en-US" altLang="ko-KR" dirty="0"/>
          </a:p>
          <a:p>
            <a:r>
              <a:rPr lang="ko-KR" altLang="en-US" dirty="0" smtClean="0"/>
              <a:t>유명 연주자의 연주를 재연 </a:t>
            </a:r>
            <a:r>
              <a:rPr lang="en-US" altLang="ko-KR" dirty="0" smtClean="0">
                <a:sym typeface="Wingdings" panose="05000000000000000000" pitchFamily="2" charset="2"/>
              </a:rPr>
              <a:t> </a:t>
            </a:r>
            <a:r>
              <a:rPr lang="ko-KR" altLang="en-US" dirty="0" smtClean="0">
                <a:sym typeface="Wingdings" panose="05000000000000000000" pitchFamily="2" charset="2"/>
              </a:rPr>
              <a:t>글로벌 연주회 </a:t>
            </a:r>
            <a:r>
              <a:rPr lang="en-US" altLang="ko-KR" dirty="0" smtClean="0">
                <a:sym typeface="Wingdings" panose="05000000000000000000" pitchFamily="2" charset="2"/>
              </a:rPr>
              <a:t>vs BTS </a:t>
            </a:r>
            <a:r>
              <a:rPr lang="ko-KR" altLang="en-US" dirty="0" smtClean="0">
                <a:sym typeface="Wingdings" panose="05000000000000000000" pitchFamily="2" charset="2"/>
              </a:rPr>
              <a:t>공연</a:t>
            </a:r>
            <a:endParaRPr lang="en-US" altLang="ko-KR" dirty="0" smtClean="0"/>
          </a:p>
          <a:p>
            <a:endParaRPr lang="en-US" altLang="ko-KR" dirty="0" smtClean="0"/>
          </a:p>
          <a:p>
            <a:endParaRPr lang="ko-KR" altLang="en-US" dirty="0"/>
          </a:p>
        </p:txBody>
      </p:sp>
      <p:pic>
        <p:nvPicPr>
          <p:cNvPr id="5" name="그림 4"/>
          <p:cNvPicPr>
            <a:picLocks noChangeAspect="1"/>
          </p:cNvPicPr>
          <p:nvPr/>
        </p:nvPicPr>
        <p:blipFill>
          <a:blip r:embed="rId2"/>
          <a:stretch>
            <a:fillRect/>
          </a:stretch>
        </p:blipFill>
        <p:spPr>
          <a:xfrm>
            <a:off x="3111190" y="3679902"/>
            <a:ext cx="8742664" cy="3021981"/>
          </a:xfrm>
          <a:prstGeom prst="rect">
            <a:avLst/>
          </a:prstGeom>
        </p:spPr>
      </p:pic>
    </p:spTree>
    <p:extLst>
      <p:ext uri="{BB962C8B-B14F-4D97-AF65-F5344CB8AC3E}">
        <p14:creationId xmlns:p14="http://schemas.microsoft.com/office/powerpoint/2010/main" val="32775451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a:t>악기 연주 </a:t>
            </a:r>
            <a:r>
              <a:rPr lang="ko-KR" altLang="en-US" dirty="0" smtClean="0"/>
              <a:t>로봇</a:t>
            </a:r>
            <a:endParaRPr lang="ko-KR" altLang="en-US" dirty="0"/>
          </a:p>
        </p:txBody>
      </p:sp>
      <p:sp>
        <p:nvSpPr>
          <p:cNvPr id="3" name="내용 개체 틀 2"/>
          <p:cNvSpPr>
            <a:spLocks noGrp="1"/>
          </p:cNvSpPr>
          <p:nvPr>
            <p:ph idx="1"/>
          </p:nvPr>
        </p:nvSpPr>
        <p:spPr>
          <a:xfrm>
            <a:off x="838201" y="1825625"/>
            <a:ext cx="7759390" cy="4351338"/>
          </a:xfrm>
        </p:spPr>
        <p:txBody>
          <a:bodyPr/>
          <a:lstStyle/>
          <a:p>
            <a:r>
              <a:rPr lang="ko-KR" altLang="en-US" dirty="0" smtClean="0"/>
              <a:t>바이올린</a:t>
            </a:r>
            <a:r>
              <a:rPr lang="en-US" altLang="ko-KR" dirty="0"/>
              <a:t>, </a:t>
            </a:r>
            <a:r>
              <a:rPr lang="ko-KR" altLang="en-US" dirty="0"/>
              <a:t>피아노</a:t>
            </a:r>
            <a:r>
              <a:rPr lang="en-US" altLang="ko-KR" dirty="0"/>
              <a:t>, </a:t>
            </a:r>
            <a:r>
              <a:rPr lang="ko-KR" altLang="en-US" dirty="0"/>
              <a:t>기타</a:t>
            </a:r>
            <a:r>
              <a:rPr lang="en-US" altLang="ko-KR" dirty="0"/>
              <a:t>, </a:t>
            </a:r>
            <a:r>
              <a:rPr lang="ko-KR" altLang="en-US" dirty="0"/>
              <a:t>드럼</a:t>
            </a:r>
            <a:r>
              <a:rPr lang="en-US" altLang="ko-KR" dirty="0"/>
              <a:t>, </a:t>
            </a:r>
            <a:r>
              <a:rPr lang="ko-KR" altLang="en-US" dirty="0"/>
              <a:t>트럼펫 모든 악기를 </a:t>
            </a:r>
            <a:r>
              <a:rPr lang="ko-KR" altLang="en-US" dirty="0" err="1"/>
              <a:t>휴머노이드가</a:t>
            </a:r>
            <a:r>
              <a:rPr lang="ko-KR" altLang="en-US" dirty="0"/>
              <a:t> 연주</a:t>
            </a:r>
            <a:endParaRPr lang="en-US" altLang="ko-KR" dirty="0"/>
          </a:p>
          <a:p>
            <a:r>
              <a:rPr lang="ko-KR" altLang="en-US" dirty="0"/>
              <a:t>특수 로봇</a:t>
            </a:r>
            <a:r>
              <a:rPr lang="en-US" altLang="ko-KR" dirty="0"/>
              <a:t>: </a:t>
            </a:r>
          </a:p>
          <a:p>
            <a:pPr lvl="1"/>
            <a:r>
              <a:rPr lang="en-US" altLang="ko-KR" dirty="0"/>
              <a:t>2013</a:t>
            </a:r>
            <a:r>
              <a:rPr lang="ko-KR" altLang="en-US" dirty="0"/>
              <a:t>년 </a:t>
            </a:r>
            <a:r>
              <a:rPr lang="ko-KR" altLang="en-US" dirty="0" err="1"/>
              <a:t>도쿄대</a:t>
            </a:r>
            <a:r>
              <a:rPr lang="en-US" altLang="ko-KR" dirty="0"/>
              <a:t>, Z-Machines, </a:t>
            </a:r>
            <a:r>
              <a:rPr lang="ko-KR" altLang="en-US" dirty="0"/>
              <a:t>손가락이 </a:t>
            </a:r>
            <a:r>
              <a:rPr lang="en-US" altLang="ko-KR" dirty="0"/>
              <a:t>78</a:t>
            </a:r>
            <a:r>
              <a:rPr lang="ko-KR" altLang="en-US" dirty="0"/>
              <a:t>개로 피아노 </a:t>
            </a:r>
            <a:endParaRPr lang="en-US" altLang="ko-KR" dirty="0"/>
          </a:p>
          <a:p>
            <a:pPr lvl="2"/>
            <a:r>
              <a:rPr lang="en-US" altLang="ko-KR" dirty="0">
                <a:sym typeface="Wingdings" panose="05000000000000000000" pitchFamily="2" charset="2"/>
              </a:rPr>
              <a:t> </a:t>
            </a:r>
            <a:r>
              <a:rPr lang="ko-KR" altLang="en-US" dirty="0">
                <a:sym typeface="Wingdings" panose="05000000000000000000" pitchFamily="2" charset="2"/>
              </a:rPr>
              <a:t>인간이 연주 불가능한 곡 연주 가능</a:t>
            </a:r>
            <a:endParaRPr lang="en-US" altLang="ko-KR" dirty="0">
              <a:sym typeface="Wingdings" panose="05000000000000000000" pitchFamily="2" charset="2"/>
            </a:endParaRPr>
          </a:p>
          <a:p>
            <a:pPr lvl="2"/>
            <a:r>
              <a:rPr lang="ko-KR" altLang="en-US" dirty="0">
                <a:sym typeface="Wingdings" panose="05000000000000000000" pitchFamily="2" charset="2"/>
              </a:rPr>
              <a:t>가장</a:t>
            </a:r>
            <a:r>
              <a:rPr lang="en-US" altLang="ko-KR" dirty="0">
                <a:sym typeface="Wingdings" panose="05000000000000000000" pitchFamily="2" charset="2"/>
              </a:rPr>
              <a:t> </a:t>
            </a:r>
            <a:r>
              <a:rPr lang="ko-KR" altLang="en-US" dirty="0">
                <a:sym typeface="Wingdings" panose="05000000000000000000" pitchFamily="2" charset="2"/>
              </a:rPr>
              <a:t>어려운 피아노곡</a:t>
            </a:r>
            <a:r>
              <a:rPr lang="en-US" altLang="ko-KR" dirty="0">
                <a:sym typeface="Wingdings" panose="05000000000000000000" pitchFamily="2" charset="2"/>
              </a:rPr>
              <a:t>: </a:t>
            </a:r>
            <a:r>
              <a:rPr lang="ko-KR" altLang="en-US" dirty="0" err="1">
                <a:sym typeface="Wingdings" panose="05000000000000000000" pitchFamily="2" charset="2"/>
              </a:rPr>
              <a:t>라흐마니노프</a:t>
            </a:r>
            <a:r>
              <a:rPr lang="ko-KR" altLang="en-US" dirty="0">
                <a:sym typeface="Wingdings" panose="05000000000000000000" pitchFamily="2" charset="2"/>
              </a:rPr>
              <a:t> </a:t>
            </a:r>
            <a:r>
              <a:rPr lang="en-US" altLang="ko-KR" dirty="0">
                <a:sym typeface="Wingdings" panose="05000000000000000000" pitchFamily="2" charset="2"/>
              </a:rPr>
              <a:t>(</a:t>
            </a:r>
            <a:r>
              <a:rPr lang="ko-KR" altLang="en-US" dirty="0">
                <a:sym typeface="Wingdings" panose="05000000000000000000" pitchFamily="2" charset="2"/>
              </a:rPr>
              <a:t>장신에 손가락이 김</a:t>
            </a:r>
            <a:r>
              <a:rPr lang="en-US" altLang="ko-KR" dirty="0">
                <a:sym typeface="Wingdings" panose="05000000000000000000" pitchFamily="2" charset="2"/>
              </a:rPr>
              <a:t>)</a:t>
            </a:r>
          </a:p>
          <a:p>
            <a:r>
              <a:rPr lang="ko-KR" altLang="en-US" dirty="0" err="1">
                <a:sym typeface="Wingdings" panose="05000000000000000000" pitchFamily="2" charset="2"/>
              </a:rPr>
              <a:t>록밴드</a:t>
            </a:r>
            <a:r>
              <a:rPr lang="ko-KR" altLang="en-US" dirty="0">
                <a:sym typeface="Wingdings" panose="05000000000000000000" pitchFamily="2" charset="2"/>
              </a:rPr>
              <a:t> 구성</a:t>
            </a:r>
            <a:r>
              <a:rPr lang="en-US" altLang="ko-KR" dirty="0">
                <a:sym typeface="Wingdings" panose="05000000000000000000" pitchFamily="2" charset="2"/>
              </a:rPr>
              <a:t>, </a:t>
            </a:r>
            <a:r>
              <a:rPr lang="ko-KR" altLang="en-US" dirty="0">
                <a:sym typeface="Wingdings" panose="05000000000000000000" pitchFamily="2" charset="2"/>
              </a:rPr>
              <a:t>협연 가능</a:t>
            </a:r>
            <a:endParaRPr lang="en-US" altLang="ko-KR" dirty="0">
              <a:sym typeface="Wingdings" panose="05000000000000000000" pitchFamily="2" charset="2"/>
            </a:endParaRPr>
          </a:p>
          <a:p>
            <a:r>
              <a:rPr lang="ko-KR" altLang="en-US" dirty="0">
                <a:sym typeface="Wingdings" panose="05000000000000000000" pitchFamily="2" charset="2"/>
              </a:rPr>
              <a:t>로봇 오케스트라와 지휘자</a:t>
            </a:r>
            <a:r>
              <a:rPr lang="en-US" altLang="ko-KR" dirty="0">
                <a:sym typeface="Wingdings" panose="05000000000000000000" pitchFamily="2" charset="2"/>
              </a:rPr>
              <a:t>(</a:t>
            </a:r>
            <a:r>
              <a:rPr lang="ko-KR" altLang="en-US" dirty="0">
                <a:sym typeface="Wingdings" panose="05000000000000000000" pitchFamily="2" charset="2"/>
              </a:rPr>
              <a:t>인간</a:t>
            </a:r>
            <a:r>
              <a:rPr lang="en-US" altLang="ko-KR" dirty="0">
                <a:sym typeface="Wingdings" panose="05000000000000000000" pitchFamily="2" charset="2"/>
              </a:rPr>
              <a:t>)</a:t>
            </a:r>
            <a:endParaRPr lang="ko-KR" altLang="en-US" dirty="0"/>
          </a:p>
          <a:p>
            <a:endParaRPr lang="ko-KR" altLang="en-US" dirty="0"/>
          </a:p>
        </p:txBody>
      </p:sp>
      <p:pic>
        <p:nvPicPr>
          <p:cNvPr id="4" name="그림 3"/>
          <p:cNvPicPr>
            <a:picLocks noChangeAspect="1"/>
          </p:cNvPicPr>
          <p:nvPr/>
        </p:nvPicPr>
        <p:blipFill>
          <a:blip r:embed="rId2"/>
          <a:stretch>
            <a:fillRect/>
          </a:stretch>
        </p:blipFill>
        <p:spPr>
          <a:xfrm>
            <a:off x="8454102" y="375302"/>
            <a:ext cx="3598415" cy="2869703"/>
          </a:xfrm>
          <a:prstGeom prst="rect">
            <a:avLst/>
          </a:prstGeom>
        </p:spPr>
      </p:pic>
    </p:spTree>
    <p:extLst>
      <p:ext uri="{BB962C8B-B14F-4D97-AF65-F5344CB8AC3E}">
        <p14:creationId xmlns:p14="http://schemas.microsoft.com/office/powerpoint/2010/main" val="32716923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AI</a:t>
            </a:r>
            <a:r>
              <a:rPr lang="ko-KR" altLang="en-US" dirty="0" smtClean="0"/>
              <a:t>와 미술</a:t>
            </a:r>
            <a:endParaRPr lang="ko-KR" altLang="en-US" dirty="0"/>
          </a:p>
        </p:txBody>
      </p:sp>
      <p:sp>
        <p:nvSpPr>
          <p:cNvPr id="3" name="내용 개체 틀 2"/>
          <p:cNvSpPr>
            <a:spLocks noGrp="1"/>
          </p:cNvSpPr>
          <p:nvPr>
            <p:ph idx="1"/>
          </p:nvPr>
        </p:nvSpPr>
        <p:spPr/>
        <p:txBody>
          <a:bodyPr>
            <a:normAutofit/>
          </a:bodyPr>
          <a:lstStyle/>
          <a:p>
            <a:r>
              <a:rPr lang="ko-KR" altLang="en-US" dirty="0" smtClean="0"/>
              <a:t>미술</a:t>
            </a:r>
            <a:r>
              <a:rPr lang="en-US" altLang="ko-KR" dirty="0" smtClean="0"/>
              <a:t>: </a:t>
            </a:r>
            <a:r>
              <a:rPr lang="ko-KR" altLang="en-US" dirty="0" smtClean="0"/>
              <a:t>작품 스타일 변환</a:t>
            </a:r>
            <a:r>
              <a:rPr lang="en-US" altLang="ko-KR" dirty="0" smtClean="0"/>
              <a:t>, </a:t>
            </a:r>
            <a:r>
              <a:rPr lang="ko-KR" altLang="en-US" dirty="0" smtClean="0"/>
              <a:t>새로운 작품</a:t>
            </a:r>
            <a:r>
              <a:rPr lang="en-US" altLang="ko-KR" dirty="0" smtClean="0"/>
              <a:t> </a:t>
            </a:r>
          </a:p>
          <a:p>
            <a:pPr lvl="1"/>
            <a:r>
              <a:rPr lang="ko-KR" altLang="en-US" dirty="0" smtClean="0"/>
              <a:t>모든 작품을 학습</a:t>
            </a:r>
            <a:endParaRPr lang="en-US" altLang="ko-KR" dirty="0" smtClean="0"/>
          </a:p>
          <a:p>
            <a:pPr lvl="1"/>
            <a:r>
              <a:rPr lang="ko-KR" altLang="en-US" dirty="0" smtClean="0"/>
              <a:t>화가의 스타일을 학습</a:t>
            </a:r>
            <a:endParaRPr lang="en-US" altLang="ko-KR" dirty="0" smtClean="0"/>
          </a:p>
          <a:p>
            <a:pPr lvl="1"/>
            <a:r>
              <a:rPr lang="ko-KR" altLang="en-US" dirty="0" smtClean="0"/>
              <a:t>아름다움의 기준</a:t>
            </a:r>
            <a:r>
              <a:rPr lang="en-US" altLang="ko-KR" dirty="0" smtClean="0"/>
              <a:t>: </a:t>
            </a:r>
            <a:r>
              <a:rPr lang="ko-KR" altLang="en-US" dirty="0" smtClean="0"/>
              <a:t>균형과 대칭</a:t>
            </a:r>
            <a:r>
              <a:rPr lang="en-US" altLang="ko-KR" dirty="0" smtClean="0"/>
              <a:t>, </a:t>
            </a:r>
            <a:r>
              <a:rPr lang="ko-KR" altLang="en-US" dirty="0" smtClean="0"/>
              <a:t>황금비율 </a:t>
            </a:r>
            <a:r>
              <a:rPr lang="en-US" altLang="ko-KR" dirty="0" smtClean="0"/>
              <a:t>1:1.618</a:t>
            </a:r>
          </a:p>
          <a:p>
            <a:pPr lvl="2"/>
            <a:r>
              <a:rPr lang="en-US" altLang="ko-KR" dirty="0" smtClean="0"/>
              <a:t>AI</a:t>
            </a:r>
            <a:r>
              <a:rPr lang="ko-KR" altLang="en-US" dirty="0" smtClean="0"/>
              <a:t>는 가장 정확한 아름다움을 생성 </a:t>
            </a:r>
            <a:endParaRPr lang="en-US" altLang="ko-KR" dirty="0" smtClean="0"/>
          </a:p>
          <a:p>
            <a:pPr lvl="1"/>
            <a:r>
              <a:rPr lang="ko-KR" altLang="en-US" dirty="0" err="1" smtClean="0"/>
              <a:t>마리오</a:t>
            </a:r>
            <a:r>
              <a:rPr lang="ko-KR" altLang="en-US" dirty="0" smtClean="0"/>
              <a:t> </a:t>
            </a:r>
            <a:r>
              <a:rPr lang="ko-KR" altLang="en-US" dirty="0" err="1" smtClean="0"/>
              <a:t>클렝게만</a:t>
            </a:r>
            <a:r>
              <a:rPr lang="ko-KR" altLang="en-US" dirty="0" smtClean="0"/>
              <a:t> </a:t>
            </a:r>
            <a:r>
              <a:rPr lang="en-US" altLang="ko-KR" dirty="0" smtClean="0"/>
              <a:t>‘</a:t>
            </a:r>
            <a:r>
              <a:rPr lang="ko-KR" altLang="en-US" dirty="0" smtClean="0"/>
              <a:t>행인의 기억</a:t>
            </a:r>
            <a:r>
              <a:rPr lang="en-US" altLang="ko-KR" dirty="0" smtClean="0"/>
              <a:t>‘ 2019</a:t>
            </a:r>
            <a:r>
              <a:rPr lang="ko-KR" altLang="en-US" dirty="0" smtClean="0"/>
              <a:t>년 </a:t>
            </a:r>
            <a:r>
              <a:rPr lang="ko-KR" altLang="en-US" dirty="0" err="1" smtClean="0"/>
              <a:t>소더비</a:t>
            </a:r>
            <a:r>
              <a:rPr lang="ko-KR" altLang="en-US" dirty="0" smtClean="0"/>
              <a:t> </a:t>
            </a:r>
            <a:r>
              <a:rPr lang="en-US" altLang="ko-KR" dirty="0" smtClean="0"/>
              <a:t>4</a:t>
            </a:r>
            <a:r>
              <a:rPr lang="ko-KR" altLang="en-US" dirty="0" err="1" smtClean="0"/>
              <a:t>만파운드</a:t>
            </a:r>
            <a:r>
              <a:rPr lang="ko-KR" altLang="en-US" dirty="0" smtClean="0"/>
              <a:t> 경매</a:t>
            </a:r>
            <a:endParaRPr lang="en-US" altLang="ko-KR" dirty="0" smtClean="0"/>
          </a:p>
          <a:p>
            <a:pPr lvl="1"/>
            <a:r>
              <a:rPr lang="ko-KR" altLang="en-US" dirty="0" err="1" smtClean="0"/>
              <a:t>오비어스</a:t>
            </a:r>
            <a:r>
              <a:rPr lang="ko-KR" altLang="en-US" dirty="0" smtClean="0"/>
              <a:t> </a:t>
            </a:r>
            <a:r>
              <a:rPr lang="ko-KR" altLang="en-US" dirty="0" err="1" smtClean="0"/>
              <a:t>벨라미</a:t>
            </a:r>
            <a:r>
              <a:rPr lang="en-US" altLang="ko-KR" dirty="0" smtClean="0"/>
              <a:t>, 2018</a:t>
            </a:r>
            <a:r>
              <a:rPr lang="ko-KR" altLang="en-US" dirty="0" smtClean="0"/>
              <a:t>년 </a:t>
            </a:r>
            <a:r>
              <a:rPr lang="en-US" altLang="ko-KR" dirty="0" smtClean="0"/>
              <a:t>45</a:t>
            </a:r>
            <a:r>
              <a:rPr lang="ko-KR" altLang="en-US" dirty="0" smtClean="0"/>
              <a:t>만물 낙찰</a:t>
            </a:r>
            <a:endParaRPr lang="en-US" altLang="ko-KR" dirty="0" smtClean="0"/>
          </a:p>
          <a:p>
            <a:pPr lvl="1"/>
            <a:r>
              <a:rPr lang="ko-KR" altLang="en-US" dirty="0" smtClean="0"/>
              <a:t>구글 </a:t>
            </a:r>
            <a:r>
              <a:rPr lang="ko-KR" altLang="en-US" dirty="0" err="1" smtClean="0"/>
              <a:t>딥드림</a:t>
            </a:r>
            <a:r>
              <a:rPr lang="en-US" altLang="ko-KR" dirty="0" smtClean="0"/>
              <a:t>, 29</a:t>
            </a:r>
            <a:r>
              <a:rPr lang="ko-KR" altLang="en-US" dirty="0" smtClean="0"/>
              <a:t>점의 작품 전시회 </a:t>
            </a:r>
            <a:r>
              <a:rPr lang="en-US" altLang="ko-KR" dirty="0" smtClean="0"/>
              <a:t>2016</a:t>
            </a:r>
            <a:r>
              <a:rPr lang="ko-KR" altLang="en-US" dirty="0" smtClean="0"/>
              <a:t>년</a:t>
            </a:r>
            <a:endParaRPr lang="en-US" altLang="ko-KR" dirty="0" smtClean="0"/>
          </a:p>
          <a:p>
            <a:r>
              <a:rPr lang="ko-KR" altLang="en-US" dirty="0" smtClean="0"/>
              <a:t>누구나 음악과 미술 창작이 가능</a:t>
            </a:r>
            <a:r>
              <a:rPr lang="en-US" altLang="ko-KR" dirty="0" smtClean="0"/>
              <a:t>?</a:t>
            </a:r>
          </a:p>
        </p:txBody>
      </p:sp>
      <p:pic>
        <p:nvPicPr>
          <p:cNvPr id="4" name="그림 3"/>
          <p:cNvPicPr>
            <a:picLocks noChangeAspect="1"/>
          </p:cNvPicPr>
          <p:nvPr/>
        </p:nvPicPr>
        <p:blipFill>
          <a:blip r:embed="rId2"/>
          <a:stretch>
            <a:fillRect/>
          </a:stretch>
        </p:blipFill>
        <p:spPr>
          <a:xfrm>
            <a:off x="7147726" y="434733"/>
            <a:ext cx="5044274" cy="3165717"/>
          </a:xfrm>
          <a:prstGeom prst="rect">
            <a:avLst/>
          </a:prstGeom>
        </p:spPr>
      </p:pic>
    </p:spTree>
    <p:extLst>
      <p:ext uri="{BB962C8B-B14F-4D97-AF65-F5344CB8AC3E}">
        <p14:creationId xmlns:p14="http://schemas.microsoft.com/office/powerpoint/2010/main" val="13736113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국립중앙과학관의 </a:t>
            </a:r>
            <a:r>
              <a:rPr lang="en-US" altLang="ko-KR" dirty="0" smtClean="0"/>
              <a:t>AI</a:t>
            </a:r>
            <a:r>
              <a:rPr lang="ko-KR" altLang="en-US" dirty="0" smtClean="0"/>
              <a:t>와 </a:t>
            </a:r>
            <a:r>
              <a:rPr lang="ko-KR" altLang="en-US" dirty="0"/>
              <a:t>예</a:t>
            </a:r>
            <a:r>
              <a:rPr lang="ko-KR" altLang="en-US" dirty="0" smtClean="0"/>
              <a:t>술 전시회</a:t>
            </a:r>
            <a:r>
              <a:rPr lang="en-US" altLang="ko-KR" dirty="0" smtClean="0"/>
              <a:t>, 2021</a:t>
            </a:r>
            <a:endParaRPr lang="ko-KR" altLang="en-US" dirty="0"/>
          </a:p>
        </p:txBody>
      </p:sp>
      <p:sp>
        <p:nvSpPr>
          <p:cNvPr id="3" name="내용 개체 틀 2"/>
          <p:cNvSpPr>
            <a:spLocks noGrp="1"/>
          </p:cNvSpPr>
          <p:nvPr>
            <p:ph idx="1"/>
          </p:nvPr>
        </p:nvSpPr>
        <p:spPr/>
        <p:txBody>
          <a:bodyPr/>
          <a:lstStyle/>
          <a:p>
            <a:endParaRPr lang="ko-KR" altLang="en-US"/>
          </a:p>
        </p:txBody>
      </p:sp>
      <p:pic>
        <p:nvPicPr>
          <p:cNvPr id="4" name="그림 3"/>
          <p:cNvPicPr>
            <a:picLocks noChangeAspect="1"/>
          </p:cNvPicPr>
          <p:nvPr/>
        </p:nvPicPr>
        <p:blipFill>
          <a:blip r:embed="rId2"/>
          <a:stretch>
            <a:fillRect/>
          </a:stretch>
        </p:blipFill>
        <p:spPr>
          <a:xfrm>
            <a:off x="1155121" y="1690687"/>
            <a:ext cx="9623612" cy="4843927"/>
          </a:xfrm>
          <a:prstGeom prst="rect">
            <a:avLst/>
          </a:prstGeom>
        </p:spPr>
      </p:pic>
    </p:spTree>
    <p:extLst>
      <p:ext uri="{BB962C8B-B14F-4D97-AF65-F5344CB8AC3E}">
        <p14:creationId xmlns:p14="http://schemas.microsoft.com/office/powerpoint/2010/main" val="4570213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DeepArt</a:t>
            </a:r>
            <a:r>
              <a:rPr lang="ko-KR" altLang="en-US" dirty="0" smtClean="0"/>
              <a:t>사</a:t>
            </a:r>
            <a:endParaRPr lang="ko-KR" altLang="en-US" dirty="0"/>
          </a:p>
        </p:txBody>
      </p:sp>
      <p:sp>
        <p:nvSpPr>
          <p:cNvPr id="3" name="내용 개체 틀 2"/>
          <p:cNvSpPr>
            <a:spLocks noGrp="1"/>
          </p:cNvSpPr>
          <p:nvPr>
            <p:ph idx="1"/>
          </p:nvPr>
        </p:nvSpPr>
        <p:spPr/>
        <p:txBody>
          <a:bodyPr/>
          <a:lstStyle/>
          <a:p>
            <a:r>
              <a:rPr lang="ko-KR" altLang="en-US" dirty="0" smtClean="0"/>
              <a:t>고객이 올린 사진을 화가의 스타일로 변환</a:t>
            </a:r>
            <a:endParaRPr lang="en-US" altLang="ko-KR" dirty="0" smtClean="0"/>
          </a:p>
          <a:p>
            <a:r>
              <a:rPr lang="ko-KR" altLang="en-US" dirty="0" smtClean="0"/>
              <a:t>고객의 작품을 공개 </a:t>
            </a:r>
            <a:endParaRPr lang="ko-KR" altLang="en-US" dirty="0"/>
          </a:p>
        </p:txBody>
      </p:sp>
      <p:pic>
        <p:nvPicPr>
          <p:cNvPr id="4" name="그림 3"/>
          <p:cNvPicPr>
            <a:picLocks noChangeAspect="1"/>
          </p:cNvPicPr>
          <p:nvPr/>
        </p:nvPicPr>
        <p:blipFill>
          <a:blip r:embed="rId2"/>
          <a:stretch>
            <a:fillRect/>
          </a:stretch>
        </p:blipFill>
        <p:spPr>
          <a:xfrm>
            <a:off x="4455473" y="2622047"/>
            <a:ext cx="6987538" cy="3857121"/>
          </a:xfrm>
          <a:prstGeom prst="rect">
            <a:avLst/>
          </a:prstGeom>
        </p:spPr>
      </p:pic>
    </p:spTree>
    <p:extLst>
      <p:ext uri="{BB962C8B-B14F-4D97-AF65-F5344CB8AC3E}">
        <p14:creationId xmlns:p14="http://schemas.microsoft.com/office/powerpoint/2010/main" val="715564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내용</a:t>
            </a:r>
            <a:endParaRPr lang="ko-KR" altLang="en-US" dirty="0"/>
          </a:p>
        </p:txBody>
      </p:sp>
      <p:sp>
        <p:nvSpPr>
          <p:cNvPr id="3" name="내용 개체 틀 2"/>
          <p:cNvSpPr>
            <a:spLocks noGrp="1"/>
          </p:cNvSpPr>
          <p:nvPr>
            <p:ph idx="1"/>
          </p:nvPr>
        </p:nvSpPr>
        <p:spPr/>
        <p:txBody>
          <a:bodyPr/>
          <a:lstStyle/>
          <a:p>
            <a:r>
              <a:rPr lang="ko-KR" altLang="en-US" dirty="0" smtClean="0"/>
              <a:t>인문학</a:t>
            </a:r>
            <a:endParaRPr lang="en-US" altLang="ko-KR" dirty="0" smtClean="0"/>
          </a:p>
          <a:p>
            <a:r>
              <a:rPr lang="ko-KR" altLang="en-US" dirty="0" smtClean="0"/>
              <a:t>사회학</a:t>
            </a:r>
            <a:r>
              <a:rPr lang="en-US" altLang="ko-KR" dirty="0" smtClean="0"/>
              <a:t>, </a:t>
            </a:r>
            <a:r>
              <a:rPr lang="ko-KR" altLang="en-US" dirty="0" smtClean="0"/>
              <a:t>언론</a:t>
            </a:r>
            <a:r>
              <a:rPr lang="en-US" altLang="ko-KR" dirty="0" smtClean="0"/>
              <a:t>, </a:t>
            </a:r>
            <a:r>
              <a:rPr lang="ko-KR" altLang="en-US" dirty="0" smtClean="0"/>
              <a:t>법률</a:t>
            </a:r>
            <a:endParaRPr lang="en-US" altLang="ko-KR" dirty="0" smtClean="0"/>
          </a:p>
          <a:p>
            <a:r>
              <a:rPr lang="ko-KR" altLang="en-US" dirty="0" smtClean="0"/>
              <a:t>교육학</a:t>
            </a:r>
            <a:endParaRPr lang="en-US" altLang="ko-KR" dirty="0" smtClean="0"/>
          </a:p>
          <a:p>
            <a:r>
              <a:rPr lang="ko-KR" altLang="en-US" dirty="0" smtClean="0"/>
              <a:t>경영 경제</a:t>
            </a:r>
            <a:endParaRPr lang="en-US" altLang="ko-KR" dirty="0" smtClean="0"/>
          </a:p>
          <a:p>
            <a:r>
              <a:rPr lang="ko-KR" altLang="en-US" dirty="0" smtClean="0"/>
              <a:t>예술 체육</a:t>
            </a:r>
            <a:endParaRPr lang="en-US" altLang="ko-KR" dirty="0" smtClean="0"/>
          </a:p>
          <a:p>
            <a:pPr lvl="1"/>
            <a:r>
              <a:rPr lang="ko-KR" altLang="en-US" dirty="0" smtClean="0"/>
              <a:t>음악 인식</a:t>
            </a:r>
            <a:r>
              <a:rPr lang="en-US" altLang="ko-KR" dirty="0" smtClean="0"/>
              <a:t>, </a:t>
            </a:r>
            <a:r>
              <a:rPr lang="ko-KR" altLang="en-US" dirty="0" smtClean="0"/>
              <a:t>동작 안무 창작</a:t>
            </a:r>
            <a:endParaRPr lang="en-US" altLang="ko-KR" dirty="0" smtClean="0"/>
          </a:p>
          <a:p>
            <a:r>
              <a:rPr lang="ko-KR" altLang="en-US" dirty="0" smtClean="0"/>
              <a:t>영화</a:t>
            </a:r>
            <a:r>
              <a:rPr lang="en-US" altLang="ko-KR" dirty="0" smtClean="0"/>
              <a:t>, </a:t>
            </a:r>
            <a:r>
              <a:rPr lang="ko-KR" altLang="en-US" dirty="0" smtClean="0"/>
              <a:t>창작</a:t>
            </a:r>
            <a:endParaRPr lang="en-US" altLang="ko-KR" dirty="0" smtClean="0"/>
          </a:p>
          <a:p>
            <a:r>
              <a:rPr lang="ko-KR" altLang="en-US" dirty="0" smtClean="0"/>
              <a:t>의학</a:t>
            </a:r>
            <a:r>
              <a:rPr lang="en-US" altLang="ko-KR" smtClean="0"/>
              <a:t>,</a:t>
            </a:r>
            <a:r>
              <a:rPr lang="ko-KR" altLang="en-US" smtClean="0"/>
              <a:t> 바이오</a:t>
            </a:r>
            <a:endParaRPr lang="ko-KR" altLang="en-US" dirty="0"/>
          </a:p>
        </p:txBody>
      </p:sp>
    </p:spTree>
    <p:extLst>
      <p:ext uri="{BB962C8B-B14F-4D97-AF65-F5344CB8AC3E}">
        <p14:creationId xmlns:p14="http://schemas.microsoft.com/office/powerpoint/2010/main" val="178583726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로봇 화가</a:t>
            </a:r>
            <a:endParaRPr lang="ko-KR" altLang="en-US" dirty="0"/>
          </a:p>
        </p:txBody>
      </p:sp>
      <p:sp>
        <p:nvSpPr>
          <p:cNvPr id="3" name="내용 개체 틀 2"/>
          <p:cNvSpPr>
            <a:spLocks noGrp="1"/>
          </p:cNvSpPr>
          <p:nvPr>
            <p:ph idx="1"/>
          </p:nvPr>
        </p:nvSpPr>
        <p:spPr>
          <a:xfrm>
            <a:off x="414337" y="1427746"/>
            <a:ext cx="7119938" cy="4351338"/>
          </a:xfrm>
        </p:spPr>
        <p:txBody>
          <a:bodyPr/>
          <a:lstStyle/>
          <a:p>
            <a:r>
              <a:rPr lang="ko-KR" altLang="en-US" dirty="0" smtClean="0"/>
              <a:t>중국</a:t>
            </a:r>
            <a:r>
              <a:rPr lang="en-US" altLang="ko-KR" dirty="0" smtClean="0"/>
              <a:t>, </a:t>
            </a:r>
            <a:r>
              <a:rPr lang="ko-KR" altLang="en-US" dirty="0" smtClean="0"/>
              <a:t>나무인형을 줄로 조정</a:t>
            </a:r>
            <a:r>
              <a:rPr lang="en-US" altLang="ko-KR" dirty="0" smtClean="0"/>
              <a:t>, </a:t>
            </a:r>
            <a:r>
              <a:rPr lang="ko-KR" altLang="en-US" dirty="0" smtClean="0"/>
              <a:t>서예</a:t>
            </a:r>
            <a:endParaRPr lang="en-US" altLang="ko-KR" dirty="0" smtClean="0"/>
          </a:p>
          <a:p>
            <a:r>
              <a:rPr lang="en-US" altLang="ko-KR" dirty="0" smtClean="0"/>
              <a:t>2019</a:t>
            </a:r>
            <a:r>
              <a:rPr lang="ko-KR" altLang="en-US" dirty="0" smtClean="0"/>
              <a:t>년 수묵화 로봇 </a:t>
            </a:r>
            <a:r>
              <a:rPr lang="en-US" altLang="ko-KR" dirty="0" smtClean="0"/>
              <a:t>‘</a:t>
            </a:r>
            <a:r>
              <a:rPr lang="ko-KR" altLang="en-US" dirty="0" err="1" smtClean="0"/>
              <a:t>제미니</a:t>
            </a:r>
            <a:r>
              <a:rPr lang="en-US" altLang="ko-KR" dirty="0" smtClean="0"/>
              <a:t>‘</a:t>
            </a:r>
          </a:p>
          <a:p>
            <a:pPr lvl="1"/>
            <a:r>
              <a:rPr lang="ko-KR" altLang="en-US" dirty="0" smtClean="0"/>
              <a:t>정교한 작품 충분히 제작 가능</a:t>
            </a:r>
            <a:endParaRPr lang="en-US" altLang="ko-KR" dirty="0" smtClean="0"/>
          </a:p>
          <a:p>
            <a:pPr lvl="1"/>
            <a:r>
              <a:rPr lang="ko-KR" altLang="en-US" dirty="0" smtClean="0"/>
              <a:t>유명 화가의 작품을 동일하게 그리는 것</a:t>
            </a:r>
            <a:r>
              <a:rPr lang="en-US" altLang="ko-KR" dirty="0" smtClean="0"/>
              <a:t>?</a:t>
            </a:r>
          </a:p>
          <a:p>
            <a:r>
              <a:rPr lang="en-US" altLang="ko-KR" dirty="0"/>
              <a:t>Ai-Da</a:t>
            </a:r>
            <a:r>
              <a:rPr lang="ko-KR" altLang="en-US" dirty="0"/>
              <a:t>가 그린 </a:t>
            </a:r>
            <a:r>
              <a:rPr lang="ko-KR" altLang="en-US" dirty="0" smtClean="0"/>
              <a:t>자화상</a:t>
            </a:r>
            <a:endParaRPr lang="en-US" altLang="ko-KR" dirty="0" smtClean="0"/>
          </a:p>
          <a:p>
            <a:pPr lvl="1"/>
            <a:r>
              <a:rPr lang="ko-KR" altLang="en-US" dirty="0" err="1" smtClean="0"/>
              <a:t>휴머노이드</a:t>
            </a:r>
            <a:r>
              <a:rPr lang="ko-KR" altLang="en-US" dirty="0" smtClean="0"/>
              <a:t> 화가의 시작</a:t>
            </a:r>
            <a:endParaRPr lang="en-US" altLang="ko-KR" dirty="0" smtClean="0"/>
          </a:p>
          <a:p>
            <a:pPr lvl="1"/>
            <a:r>
              <a:rPr lang="ko-KR" altLang="en-US" dirty="0"/>
              <a:t>초정밀 제어 </a:t>
            </a:r>
            <a:r>
              <a:rPr lang="ko-KR" altLang="en-US" dirty="0" err="1"/>
              <a:t>로봇팔</a:t>
            </a:r>
            <a:r>
              <a:rPr lang="en-US" altLang="ko-KR" dirty="0"/>
              <a:t>(</a:t>
            </a:r>
            <a:r>
              <a:rPr lang="ko-KR" altLang="en-US" dirty="0"/>
              <a:t>반도체</a:t>
            </a:r>
            <a:r>
              <a:rPr lang="en-US" altLang="ko-KR" dirty="0"/>
              <a:t>, </a:t>
            </a:r>
            <a:r>
              <a:rPr lang="ko-KR" altLang="en-US" dirty="0"/>
              <a:t>디스플레이 제작</a:t>
            </a:r>
            <a:r>
              <a:rPr lang="en-US" altLang="ko-KR" dirty="0"/>
              <a:t>) vs </a:t>
            </a:r>
            <a:r>
              <a:rPr lang="ko-KR" altLang="en-US" dirty="0"/>
              <a:t>인간</a:t>
            </a:r>
          </a:p>
          <a:p>
            <a:pPr lvl="1"/>
            <a:endParaRPr lang="en-US" altLang="ko-KR" dirty="0" smtClean="0"/>
          </a:p>
          <a:p>
            <a:pPr lvl="1"/>
            <a:endParaRPr lang="en-US" altLang="ko-KR" dirty="0"/>
          </a:p>
          <a:p>
            <a:endParaRPr lang="en-US" altLang="ko-KR" dirty="0" smtClean="0"/>
          </a:p>
          <a:p>
            <a:endParaRPr lang="ko-KR" altLang="en-US" dirty="0"/>
          </a:p>
        </p:txBody>
      </p:sp>
      <p:sp>
        <p:nvSpPr>
          <p:cNvPr id="4" name="Rectangle 2"/>
          <p:cNvSpPr>
            <a:spLocks noChangeArrowheads="1"/>
          </p:cNvSpPr>
          <p:nvPr/>
        </p:nvSpPr>
        <p:spPr bwMode="auto">
          <a:xfrm>
            <a:off x="7943850" y="-920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ko-KR" altLang="en-US"/>
          </a:p>
        </p:txBody>
      </p:sp>
      <p:pic>
        <p:nvPicPr>
          <p:cNvPr id="2049" name="_x648995864" descr="EMB000079040f1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16873" y="4463631"/>
            <a:ext cx="3595688" cy="220795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a:spLocks noChangeArrowheads="1"/>
          </p:cNvSpPr>
          <p:nvPr/>
        </p:nvSpPr>
        <p:spPr bwMode="auto">
          <a:xfrm>
            <a:off x="7247694" y="-257175"/>
            <a:ext cx="13173906" cy="5365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ko-KR" altLang="en-US"/>
          </a:p>
        </p:txBody>
      </p:sp>
      <p:pic>
        <p:nvPicPr>
          <p:cNvPr id="2051" name="_x648998096" descr="EMB000079040f1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13564" y="200024"/>
            <a:ext cx="4164099" cy="2543175"/>
          </a:xfrm>
          <a:prstGeom prst="rect">
            <a:avLst/>
          </a:prstGeom>
          <a:noFill/>
          <a:extLst>
            <a:ext uri="{909E8E84-426E-40DD-AFC4-6F175D3DCCD1}">
              <a14:hiddenFill xmlns:a14="http://schemas.microsoft.com/office/drawing/2010/main">
                <a:solidFill>
                  <a:srgbClr val="FFFFFF"/>
                </a:solidFill>
              </a14:hiddenFill>
            </a:ext>
          </a:extLst>
        </p:spPr>
      </p:pic>
      <p:pic>
        <p:nvPicPr>
          <p:cNvPr id="6" name="그림 5"/>
          <p:cNvPicPr>
            <a:picLocks noChangeAspect="1"/>
          </p:cNvPicPr>
          <p:nvPr/>
        </p:nvPicPr>
        <p:blipFill>
          <a:blip r:embed="rId4"/>
          <a:stretch>
            <a:fillRect/>
          </a:stretch>
        </p:blipFill>
        <p:spPr>
          <a:xfrm>
            <a:off x="7612561" y="2828917"/>
            <a:ext cx="4165102" cy="2652974"/>
          </a:xfrm>
          <a:prstGeom prst="rect">
            <a:avLst/>
          </a:prstGeom>
        </p:spPr>
      </p:pic>
    </p:spTree>
    <p:extLst>
      <p:ext uri="{BB962C8B-B14F-4D97-AF65-F5344CB8AC3E}">
        <p14:creationId xmlns:p14="http://schemas.microsoft.com/office/powerpoint/2010/main" val="3766526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그림을 그려주는 도구</a:t>
            </a:r>
            <a:endParaRPr lang="ko-KR" altLang="en-US" dirty="0"/>
          </a:p>
        </p:txBody>
      </p:sp>
      <p:sp>
        <p:nvSpPr>
          <p:cNvPr id="3" name="내용 개체 틀 2"/>
          <p:cNvSpPr>
            <a:spLocks noGrp="1"/>
          </p:cNvSpPr>
          <p:nvPr>
            <p:ph idx="1"/>
          </p:nvPr>
        </p:nvSpPr>
        <p:spPr>
          <a:xfrm>
            <a:off x="838200" y="1825625"/>
            <a:ext cx="3629025" cy="4351338"/>
          </a:xfrm>
        </p:spPr>
        <p:txBody>
          <a:bodyPr/>
          <a:lstStyle/>
          <a:p>
            <a:r>
              <a:rPr lang="ko-KR" altLang="en-US" dirty="0" smtClean="0"/>
              <a:t>스케치를 그림으로</a:t>
            </a:r>
            <a:r>
              <a:rPr lang="en-US" altLang="ko-KR" dirty="0" smtClean="0"/>
              <a:t>: </a:t>
            </a:r>
            <a:r>
              <a:rPr lang="ko-KR" altLang="en-US" dirty="0" err="1" smtClean="0"/>
              <a:t>오토드로우</a:t>
            </a:r>
            <a:endParaRPr lang="en-US" altLang="ko-KR" dirty="0" smtClean="0"/>
          </a:p>
          <a:p>
            <a:r>
              <a:rPr lang="ko-KR" altLang="en-US" dirty="0" smtClean="0"/>
              <a:t>구글 </a:t>
            </a:r>
            <a:r>
              <a:rPr lang="ko-KR" altLang="en-US" dirty="0" err="1" smtClean="0"/>
              <a:t>퀵드로우</a:t>
            </a:r>
            <a:endParaRPr lang="en-US" altLang="ko-KR" dirty="0" smtClean="0"/>
          </a:p>
          <a:p>
            <a:pPr lvl="1"/>
            <a:r>
              <a:rPr lang="ko-KR" altLang="en-US" dirty="0" err="1" smtClean="0"/>
              <a:t>비주얼</a:t>
            </a:r>
            <a:r>
              <a:rPr lang="ko-KR" altLang="en-US" dirty="0" smtClean="0"/>
              <a:t> 사고능력 교육</a:t>
            </a:r>
            <a:endParaRPr lang="en-US" altLang="ko-KR" dirty="0" smtClean="0"/>
          </a:p>
          <a:p>
            <a:pPr lvl="1"/>
            <a:r>
              <a:rPr lang="ko-KR" altLang="en-US" dirty="0" smtClean="0"/>
              <a:t>사물의 인식 특징 추출</a:t>
            </a:r>
            <a:endParaRPr lang="en-US" altLang="ko-KR" dirty="0" smtClean="0"/>
          </a:p>
          <a:p>
            <a:pPr lvl="1"/>
            <a:r>
              <a:rPr lang="ko-KR" altLang="en-US" dirty="0" smtClean="0"/>
              <a:t>집단지능으로 선택</a:t>
            </a:r>
            <a:endParaRPr lang="en-US" altLang="ko-KR" dirty="0" smtClean="0"/>
          </a:p>
          <a:p>
            <a:pPr lvl="1"/>
            <a:r>
              <a:rPr lang="en-US" altLang="ko-KR" dirty="0" smtClean="0"/>
              <a:t>1500</a:t>
            </a:r>
            <a:r>
              <a:rPr lang="ko-KR" altLang="en-US" dirty="0" smtClean="0"/>
              <a:t>만명이 </a:t>
            </a:r>
            <a:r>
              <a:rPr lang="en-US" altLang="ko-KR" dirty="0" smtClean="0"/>
              <a:t>345</a:t>
            </a:r>
            <a:r>
              <a:rPr lang="ko-KR" altLang="en-US" dirty="0" smtClean="0"/>
              <a:t>개 사물에 참여 </a:t>
            </a:r>
            <a:r>
              <a:rPr lang="en-US" altLang="ko-KR" dirty="0" smtClean="0"/>
              <a:t>5</a:t>
            </a:r>
            <a:r>
              <a:rPr lang="ko-KR" altLang="en-US" dirty="0" err="1"/>
              <a:t>천</a:t>
            </a:r>
            <a:r>
              <a:rPr lang="ko-KR" altLang="en-US" dirty="0" err="1" smtClean="0"/>
              <a:t>만개의</a:t>
            </a:r>
            <a:r>
              <a:rPr lang="ko-KR" altLang="en-US" dirty="0" smtClean="0"/>
              <a:t> 그림 탄생</a:t>
            </a:r>
            <a:endParaRPr lang="ko-KR" altLang="en-US" dirty="0"/>
          </a:p>
        </p:txBody>
      </p:sp>
      <p:pic>
        <p:nvPicPr>
          <p:cNvPr id="4" name="그림 3"/>
          <p:cNvPicPr>
            <a:picLocks noChangeAspect="1"/>
          </p:cNvPicPr>
          <p:nvPr/>
        </p:nvPicPr>
        <p:blipFill>
          <a:blip r:embed="rId2"/>
          <a:stretch>
            <a:fillRect/>
          </a:stretch>
        </p:blipFill>
        <p:spPr>
          <a:xfrm>
            <a:off x="7562850" y="365125"/>
            <a:ext cx="4386646" cy="1725769"/>
          </a:xfrm>
          <a:prstGeom prst="rect">
            <a:avLst/>
          </a:prstGeom>
        </p:spPr>
      </p:pic>
      <p:sp>
        <p:nvSpPr>
          <p:cNvPr id="5" name="Rectangle 2"/>
          <p:cNvSpPr>
            <a:spLocks noChangeArrowheads="1"/>
          </p:cNvSpPr>
          <p:nvPr/>
        </p:nvSpPr>
        <p:spPr bwMode="auto">
          <a:xfrm>
            <a:off x="6548821" y="37242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ko-KR" altLang="en-US"/>
          </a:p>
        </p:txBody>
      </p:sp>
      <p:pic>
        <p:nvPicPr>
          <p:cNvPr id="3073" name="_x648999968" descr="EMB000079040f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4990" y="2173503"/>
            <a:ext cx="7522235" cy="193473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024946" y="4190844"/>
            <a:ext cx="5085046" cy="369332"/>
          </a:xfrm>
          <a:prstGeom prst="rect">
            <a:avLst/>
          </a:prstGeom>
          <a:noFill/>
        </p:spPr>
        <p:txBody>
          <a:bodyPr wrap="none" rtlCol="0">
            <a:spAutoFit/>
          </a:bodyPr>
          <a:lstStyle/>
          <a:p>
            <a:r>
              <a:rPr lang="ko-KR" altLang="en-US" dirty="0" err="1" smtClean="0"/>
              <a:t>퀵드로우에서</a:t>
            </a:r>
            <a:r>
              <a:rPr lang="ko-KR" altLang="en-US" dirty="0" smtClean="0"/>
              <a:t> </a:t>
            </a:r>
            <a:r>
              <a:rPr lang="en-US" altLang="ko-KR" dirty="0" smtClean="0"/>
              <a:t>‘</a:t>
            </a:r>
            <a:r>
              <a:rPr lang="ko-KR" altLang="en-US" dirty="0" smtClean="0"/>
              <a:t>개</a:t>
            </a:r>
            <a:r>
              <a:rPr lang="en-US" altLang="ko-KR" dirty="0" smtClean="0"/>
              <a:t>’</a:t>
            </a:r>
            <a:r>
              <a:rPr lang="ko-KR" altLang="en-US" dirty="0" smtClean="0"/>
              <a:t>를 그린 그림에서 부적절 선택</a:t>
            </a:r>
            <a:endParaRPr lang="ko-KR" altLang="en-US" dirty="0"/>
          </a:p>
        </p:txBody>
      </p:sp>
    </p:spTree>
    <p:extLst>
      <p:ext uri="{BB962C8B-B14F-4D97-AF65-F5344CB8AC3E}">
        <p14:creationId xmlns:p14="http://schemas.microsoft.com/office/powerpoint/2010/main" val="18861851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디자인</a:t>
            </a:r>
            <a:r>
              <a:rPr lang="en-US" altLang="ko-KR" dirty="0" smtClean="0"/>
              <a:t> </a:t>
            </a:r>
            <a:r>
              <a:rPr lang="ko-KR" altLang="en-US" dirty="0" smtClean="0"/>
              <a:t>분야</a:t>
            </a:r>
            <a:endParaRPr lang="ko-KR" altLang="en-US" dirty="0"/>
          </a:p>
        </p:txBody>
      </p:sp>
      <p:sp>
        <p:nvSpPr>
          <p:cNvPr id="3" name="내용 개체 틀 2"/>
          <p:cNvSpPr>
            <a:spLocks noGrp="1"/>
          </p:cNvSpPr>
          <p:nvPr>
            <p:ph idx="1"/>
          </p:nvPr>
        </p:nvSpPr>
        <p:spPr/>
        <p:txBody>
          <a:bodyPr/>
          <a:lstStyle/>
          <a:p>
            <a:r>
              <a:rPr lang="en-US" altLang="ko-KR" dirty="0" err="1" smtClean="0"/>
              <a:t>StyleGAN</a:t>
            </a:r>
            <a:endParaRPr lang="en-US" altLang="ko-KR" dirty="0" smtClean="0"/>
          </a:p>
          <a:p>
            <a:pPr lvl="1"/>
            <a:r>
              <a:rPr lang="ko-KR" altLang="en-US" dirty="0" smtClean="0"/>
              <a:t>스타일을 변환</a:t>
            </a:r>
            <a:endParaRPr lang="ko-KR" altLang="en-US" dirty="0"/>
          </a:p>
        </p:txBody>
      </p:sp>
      <p:pic>
        <p:nvPicPr>
          <p:cNvPr id="4" name="그림 3"/>
          <p:cNvPicPr>
            <a:picLocks noChangeAspect="1"/>
          </p:cNvPicPr>
          <p:nvPr/>
        </p:nvPicPr>
        <p:blipFill>
          <a:blip r:embed="rId2"/>
          <a:stretch>
            <a:fillRect/>
          </a:stretch>
        </p:blipFill>
        <p:spPr>
          <a:xfrm>
            <a:off x="3715039" y="1120630"/>
            <a:ext cx="7791450" cy="5133975"/>
          </a:xfrm>
          <a:prstGeom prst="rect">
            <a:avLst/>
          </a:prstGeom>
        </p:spPr>
      </p:pic>
    </p:spTree>
    <p:extLst>
      <p:ext uri="{BB962C8B-B14F-4D97-AF65-F5344CB8AC3E}">
        <p14:creationId xmlns:p14="http://schemas.microsoft.com/office/powerpoint/2010/main" val="23910802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CycleGAN</a:t>
            </a:r>
            <a:endParaRPr lang="ko-KR" altLang="en-US" dirty="0"/>
          </a:p>
        </p:txBody>
      </p:sp>
      <p:sp>
        <p:nvSpPr>
          <p:cNvPr id="3" name="내용 개체 틀 2"/>
          <p:cNvSpPr>
            <a:spLocks noGrp="1"/>
          </p:cNvSpPr>
          <p:nvPr>
            <p:ph idx="1"/>
          </p:nvPr>
        </p:nvSpPr>
        <p:spPr/>
        <p:txBody>
          <a:bodyPr/>
          <a:lstStyle/>
          <a:p>
            <a:endParaRPr lang="ko-KR" altLang="en-US"/>
          </a:p>
        </p:txBody>
      </p:sp>
      <p:pic>
        <p:nvPicPr>
          <p:cNvPr id="4" name="그림 3"/>
          <p:cNvPicPr>
            <a:picLocks noChangeAspect="1"/>
          </p:cNvPicPr>
          <p:nvPr/>
        </p:nvPicPr>
        <p:blipFill>
          <a:blip r:embed="rId2"/>
          <a:stretch>
            <a:fillRect/>
          </a:stretch>
        </p:blipFill>
        <p:spPr>
          <a:xfrm>
            <a:off x="623453" y="1577830"/>
            <a:ext cx="11032837" cy="5226807"/>
          </a:xfrm>
          <a:prstGeom prst="rect">
            <a:avLst/>
          </a:prstGeom>
        </p:spPr>
      </p:pic>
    </p:spTree>
    <p:extLst>
      <p:ext uri="{BB962C8B-B14F-4D97-AF65-F5344CB8AC3E}">
        <p14:creationId xmlns:p14="http://schemas.microsoft.com/office/powerpoint/2010/main" val="24764196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DiscoGAN</a:t>
            </a:r>
            <a:r>
              <a:rPr lang="en-US" altLang="ko-KR" dirty="0" smtClean="0"/>
              <a:t>: </a:t>
            </a:r>
            <a:r>
              <a:rPr lang="ko-KR" altLang="en-US" dirty="0" smtClean="0"/>
              <a:t>핸드백 이미지를 신발로</a:t>
            </a:r>
            <a:endParaRPr lang="ko-KR" altLang="en-US" dirty="0"/>
          </a:p>
        </p:txBody>
      </p:sp>
      <p:sp>
        <p:nvSpPr>
          <p:cNvPr id="3" name="내용 개체 틀 2"/>
          <p:cNvSpPr>
            <a:spLocks noGrp="1"/>
          </p:cNvSpPr>
          <p:nvPr>
            <p:ph idx="1"/>
          </p:nvPr>
        </p:nvSpPr>
        <p:spPr/>
        <p:txBody>
          <a:bodyPr/>
          <a:lstStyle/>
          <a:p>
            <a:endParaRPr lang="ko-KR" altLang="en-US" dirty="0"/>
          </a:p>
        </p:txBody>
      </p:sp>
      <p:pic>
        <p:nvPicPr>
          <p:cNvPr id="4" name="그림 3"/>
          <p:cNvPicPr>
            <a:picLocks noChangeAspect="1"/>
          </p:cNvPicPr>
          <p:nvPr/>
        </p:nvPicPr>
        <p:blipFill>
          <a:blip r:embed="rId2"/>
          <a:stretch>
            <a:fillRect/>
          </a:stretch>
        </p:blipFill>
        <p:spPr>
          <a:xfrm>
            <a:off x="1204822" y="2215717"/>
            <a:ext cx="8584858" cy="3344574"/>
          </a:xfrm>
          <a:prstGeom prst="rect">
            <a:avLst/>
          </a:prstGeom>
        </p:spPr>
      </p:pic>
    </p:spTree>
    <p:extLst>
      <p:ext uri="{BB962C8B-B14F-4D97-AF65-F5344CB8AC3E}">
        <p14:creationId xmlns:p14="http://schemas.microsoft.com/office/powerpoint/2010/main" val="8420137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AI</a:t>
            </a:r>
            <a:r>
              <a:rPr lang="ko-KR" altLang="en-US" dirty="0" smtClean="0"/>
              <a:t>와 영화</a:t>
            </a:r>
            <a:endParaRPr lang="ko-KR" altLang="en-US" dirty="0"/>
          </a:p>
        </p:txBody>
      </p:sp>
      <p:sp>
        <p:nvSpPr>
          <p:cNvPr id="3" name="내용 개체 틀 2"/>
          <p:cNvSpPr>
            <a:spLocks noGrp="1"/>
          </p:cNvSpPr>
          <p:nvPr>
            <p:ph idx="1"/>
          </p:nvPr>
        </p:nvSpPr>
        <p:spPr/>
        <p:txBody>
          <a:bodyPr/>
          <a:lstStyle/>
          <a:p>
            <a:r>
              <a:rPr lang="ko-KR" altLang="en-US" dirty="0" smtClean="0"/>
              <a:t>시나리오를 </a:t>
            </a:r>
            <a:r>
              <a:rPr lang="ko-KR" altLang="en-US" dirty="0"/>
              <a:t>입력하면 </a:t>
            </a:r>
            <a:r>
              <a:rPr lang="en-US" altLang="ko-KR" dirty="0">
                <a:sym typeface="Wingdings" panose="05000000000000000000" pitchFamily="2" charset="2"/>
              </a:rPr>
              <a:t> </a:t>
            </a:r>
            <a:r>
              <a:rPr lang="ko-KR" altLang="en-US" dirty="0">
                <a:sym typeface="Wingdings" panose="05000000000000000000" pitchFamily="2" charset="2"/>
              </a:rPr>
              <a:t>만화</a:t>
            </a:r>
            <a:r>
              <a:rPr lang="en-US" altLang="ko-KR" dirty="0">
                <a:sym typeface="Wingdings" panose="05000000000000000000" pitchFamily="2" charset="2"/>
              </a:rPr>
              <a:t>, </a:t>
            </a:r>
            <a:r>
              <a:rPr lang="ko-KR" altLang="en-US" dirty="0">
                <a:sym typeface="Wingdings" panose="05000000000000000000" pitchFamily="2" charset="2"/>
              </a:rPr>
              <a:t>영화 </a:t>
            </a:r>
            <a:r>
              <a:rPr lang="ko-KR" altLang="en-US" dirty="0" err="1">
                <a:sym typeface="Wingdings" panose="05000000000000000000" pitchFamily="2" charset="2"/>
              </a:rPr>
              <a:t>촬영대본</a:t>
            </a:r>
            <a:r>
              <a:rPr lang="en-US" altLang="ko-KR" dirty="0">
                <a:sym typeface="Wingdings" panose="05000000000000000000" pitchFamily="2" charset="2"/>
              </a:rPr>
              <a:t>, </a:t>
            </a:r>
            <a:r>
              <a:rPr lang="ko-KR" altLang="en-US" dirty="0" smtClean="0">
                <a:sym typeface="Wingdings" panose="05000000000000000000" pitchFamily="2" charset="2"/>
              </a:rPr>
              <a:t>웹툰</a:t>
            </a:r>
            <a:r>
              <a:rPr lang="en-US" altLang="ko-KR" dirty="0">
                <a:sym typeface="Wingdings" panose="05000000000000000000" pitchFamily="2" charset="2"/>
              </a:rPr>
              <a:t> </a:t>
            </a:r>
            <a:r>
              <a:rPr lang="ko-KR" altLang="en-US" dirty="0" smtClean="0">
                <a:sym typeface="Wingdings" panose="05000000000000000000" pitchFamily="2" charset="2"/>
              </a:rPr>
              <a:t>생성</a:t>
            </a:r>
            <a:endParaRPr lang="en-US" altLang="ko-KR" dirty="0" smtClean="0">
              <a:sym typeface="Wingdings" panose="05000000000000000000" pitchFamily="2" charset="2"/>
            </a:endParaRPr>
          </a:p>
          <a:p>
            <a:pPr lvl="1"/>
            <a:r>
              <a:rPr lang="ko-KR" altLang="en-US" dirty="0" smtClean="0">
                <a:sym typeface="Wingdings" panose="05000000000000000000" pitchFamily="2" charset="2"/>
              </a:rPr>
              <a:t>로봇 </a:t>
            </a:r>
            <a:r>
              <a:rPr lang="ko-KR" altLang="en-US" dirty="0">
                <a:sym typeface="Wingdings" panose="05000000000000000000" pitchFamily="2" charset="2"/>
              </a:rPr>
              <a:t>연기 등</a:t>
            </a:r>
            <a:endParaRPr lang="en-US" altLang="ko-KR" dirty="0">
              <a:sym typeface="Wingdings" panose="05000000000000000000" pitchFamily="2" charset="2"/>
            </a:endParaRPr>
          </a:p>
          <a:p>
            <a:r>
              <a:rPr lang="ko-KR" altLang="en-US" dirty="0" smtClean="0">
                <a:sym typeface="Wingdings" panose="05000000000000000000" pitchFamily="2" charset="2"/>
              </a:rPr>
              <a:t>웹툰을 </a:t>
            </a:r>
            <a:r>
              <a:rPr lang="ko-KR" altLang="en-US" dirty="0">
                <a:sym typeface="Wingdings" panose="05000000000000000000" pitchFamily="2" charset="2"/>
              </a:rPr>
              <a:t>캐릭터 등장 </a:t>
            </a:r>
            <a:r>
              <a:rPr lang="ko-KR" altLang="en-US" dirty="0" smtClean="0">
                <a:sym typeface="Wingdings" panose="05000000000000000000" pitchFamily="2" charset="2"/>
              </a:rPr>
              <a:t>영화로 자동 생성</a:t>
            </a:r>
            <a:r>
              <a:rPr lang="en-US" altLang="ko-KR" dirty="0" smtClean="0">
                <a:sym typeface="Wingdings" panose="05000000000000000000" pitchFamily="2" charset="2"/>
              </a:rPr>
              <a:t>?</a:t>
            </a:r>
          </a:p>
          <a:p>
            <a:r>
              <a:rPr lang="ko-KR" altLang="en-US" dirty="0" smtClean="0">
                <a:sym typeface="Wingdings" panose="05000000000000000000" pitchFamily="2" charset="2"/>
              </a:rPr>
              <a:t>예고편 </a:t>
            </a:r>
            <a:r>
              <a:rPr lang="ko-KR" altLang="en-US" dirty="0">
                <a:sym typeface="Wingdings" panose="05000000000000000000" pitchFamily="2" charset="2"/>
              </a:rPr>
              <a:t>제작 </a:t>
            </a:r>
            <a:r>
              <a:rPr lang="en-US" altLang="ko-KR" dirty="0">
                <a:sym typeface="Wingdings" panose="05000000000000000000" pitchFamily="2" charset="2"/>
              </a:rPr>
              <a:t>IBM Watson, SF ‘Morgan’ </a:t>
            </a:r>
            <a:r>
              <a:rPr lang="ko-KR" altLang="en-US" dirty="0">
                <a:sym typeface="Wingdings" panose="05000000000000000000" pitchFamily="2" charset="2"/>
              </a:rPr>
              <a:t>영화</a:t>
            </a:r>
            <a:endParaRPr lang="en-US" altLang="ko-KR" dirty="0">
              <a:sym typeface="Wingdings" panose="05000000000000000000" pitchFamily="2" charset="2"/>
            </a:endParaRPr>
          </a:p>
          <a:p>
            <a:r>
              <a:rPr lang="ko-KR" altLang="en-US" dirty="0">
                <a:sym typeface="Wingdings" panose="05000000000000000000" pitchFamily="2" charset="2"/>
              </a:rPr>
              <a:t>영화 트레일러 자동 제작</a:t>
            </a:r>
            <a:endParaRPr lang="en-US" altLang="ko-KR" dirty="0">
              <a:sym typeface="Wingdings" panose="05000000000000000000" pitchFamily="2" charset="2"/>
            </a:endParaRPr>
          </a:p>
          <a:p>
            <a:r>
              <a:rPr lang="ko-KR" altLang="en-US" dirty="0">
                <a:sym typeface="Wingdings" panose="05000000000000000000" pitchFamily="2" charset="2"/>
              </a:rPr>
              <a:t>스포츠 중계 영상 하이라이트 자동 편집</a:t>
            </a:r>
            <a:endParaRPr lang="en-US" altLang="ko-KR" dirty="0"/>
          </a:p>
          <a:p>
            <a:endParaRPr lang="ko-KR" altLang="en-US" dirty="0"/>
          </a:p>
        </p:txBody>
      </p:sp>
    </p:spTree>
    <p:extLst>
      <p:ext uri="{BB962C8B-B14F-4D97-AF65-F5344CB8AC3E}">
        <p14:creationId xmlns:p14="http://schemas.microsoft.com/office/powerpoint/2010/main" val="13384594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AI</a:t>
            </a:r>
            <a:r>
              <a:rPr lang="ko-KR" altLang="en-US" dirty="0" smtClean="0"/>
              <a:t>와 체육</a:t>
            </a:r>
            <a:r>
              <a:rPr lang="en-US" altLang="ko-KR" dirty="0" smtClean="0"/>
              <a:t>, </a:t>
            </a:r>
            <a:r>
              <a:rPr lang="ko-KR" altLang="en-US" dirty="0" smtClean="0"/>
              <a:t>댄스</a:t>
            </a:r>
            <a:r>
              <a:rPr lang="en-US" altLang="ko-KR" dirty="0" smtClean="0"/>
              <a:t>, </a:t>
            </a:r>
            <a:r>
              <a:rPr lang="ko-KR" altLang="en-US" dirty="0" smtClean="0"/>
              <a:t>안무</a:t>
            </a:r>
            <a:endParaRPr lang="ko-KR" altLang="en-US" dirty="0"/>
          </a:p>
        </p:txBody>
      </p:sp>
      <p:sp>
        <p:nvSpPr>
          <p:cNvPr id="3" name="내용 개체 틀 2"/>
          <p:cNvSpPr>
            <a:spLocks noGrp="1"/>
          </p:cNvSpPr>
          <p:nvPr>
            <p:ph idx="1"/>
          </p:nvPr>
        </p:nvSpPr>
        <p:spPr/>
        <p:txBody>
          <a:bodyPr/>
          <a:lstStyle/>
          <a:p>
            <a:r>
              <a:rPr lang="ko-KR" altLang="en-US" dirty="0" smtClean="0"/>
              <a:t>모든 무용</a:t>
            </a:r>
            <a:r>
              <a:rPr lang="en-US" altLang="ko-KR" dirty="0" smtClean="0"/>
              <a:t>, </a:t>
            </a:r>
            <a:r>
              <a:rPr lang="ko-KR" altLang="en-US" dirty="0" smtClean="0"/>
              <a:t>동작</a:t>
            </a:r>
            <a:r>
              <a:rPr lang="en-US" altLang="ko-KR" dirty="0" smtClean="0"/>
              <a:t>, </a:t>
            </a:r>
            <a:r>
              <a:rPr lang="ko-KR" altLang="en-US" dirty="0" smtClean="0"/>
              <a:t>안무 학습</a:t>
            </a:r>
            <a:endParaRPr lang="en-US" altLang="ko-KR" dirty="0" smtClean="0"/>
          </a:p>
          <a:p>
            <a:pPr lvl="1"/>
            <a:r>
              <a:rPr lang="ko-KR" altLang="en-US" dirty="0" smtClean="0"/>
              <a:t>새로운 안무 창작을 </a:t>
            </a:r>
            <a:r>
              <a:rPr lang="en-US" altLang="ko-KR" dirty="0" smtClean="0"/>
              <a:t>AI</a:t>
            </a:r>
            <a:r>
              <a:rPr lang="ko-KR" altLang="en-US" dirty="0" smtClean="0"/>
              <a:t>가</a:t>
            </a:r>
            <a:r>
              <a:rPr lang="en-US" altLang="ko-KR" dirty="0" smtClean="0"/>
              <a:t>, </a:t>
            </a:r>
            <a:r>
              <a:rPr lang="ko-KR" altLang="en-US" dirty="0" smtClean="0"/>
              <a:t>한국예술종합학교 </a:t>
            </a:r>
            <a:r>
              <a:rPr lang="ko-KR" altLang="en-US" dirty="0" err="1" smtClean="0"/>
              <a:t>무용원</a:t>
            </a:r>
            <a:r>
              <a:rPr lang="ko-KR" altLang="en-US" dirty="0" smtClean="0"/>
              <a:t> </a:t>
            </a:r>
            <a:r>
              <a:rPr lang="ko-KR" altLang="en-US" dirty="0" err="1" smtClean="0"/>
              <a:t>신창호</a:t>
            </a:r>
            <a:r>
              <a:rPr lang="ko-KR" altLang="en-US" dirty="0" smtClean="0"/>
              <a:t> 안무가</a:t>
            </a:r>
            <a:endParaRPr lang="en-US" altLang="ko-KR" dirty="0" smtClean="0"/>
          </a:p>
          <a:p>
            <a:pPr lvl="1"/>
            <a:r>
              <a:rPr lang="ko-KR" altLang="en-US" dirty="0" smtClean="0"/>
              <a:t>무용수의 동작을 학습 </a:t>
            </a:r>
            <a:r>
              <a:rPr lang="en-US" altLang="ko-KR" dirty="0" smtClean="0">
                <a:sym typeface="Wingdings" panose="05000000000000000000" pitchFamily="2" charset="2"/>
              </a:rPr>
              <a:t> </a:t>
            </a:r>
            <a:r>
              <a:rPr lang="ko-KR" altLang="en-US" dirty="0" smtClean="0">
                <a:sym typeface="Wingdings" panose="05000000000000000000" pitchFamily="2" charset="2"/>
              </a:rPr>
              <a:t>새로운 동작 생성 </a:t>
            </a:r>
            <a:endParaRPr lang="en-US" altLang="ko-KR" dirty="0" smtClean="0">
              <a:sym typeface="Wingdings" panose="05000000000000000000" pitchFamily="2" charset="2"/>
            </a:endParaRPr>
          </a:p>
          <a:p>
            <a:pPr lvl="1"/>
            <a:r>
              <a:rPr lang="en-US" altLang="ko-KR" dirty="0" smtClean="0"/>
              <a:t>2020</a:t>
            </a:r>
            <a:r>
              <a:rPr lang="ko-KR" altLang="en-US" dirty="0" smtClean="0"/>
              <a:t>년 </a:t>
            </a:r>
            <a:r>
              <a:rPr lang="en-US" altLang="ko-KR" dirty="0" smtClean="0"/>
              <a:t>AI </a:t>
            </a:r>
            <a:r>
              <a:rPr lang="ko-KR" altLang="en-US" dirty="0" err="1" smtClean="0"/>
              <a:t>안무작</a:t>
            </a:r>
            <a:r>
              <a:rPr lang="ko-KR" altLang="en-US" dirty="0" smtClean="0"/>
              <a:t> </a:t>
            </a:r>
            <a:r>
              <a:rPr lang="en-US" altLang="ko-KR" dirty="0" smtClean="0"/>
              <a:t>‘</a:t>
            </a:r>
            <a:r>
              <a:rPr lang="ko-KR" altLang="en-US" dirty="0" err="1" smtClean="0"/>
              <a:t>비욘드</a:t>
            </a:r>
            <a:r>
              <a:rPr lang="ko-KR" altLang="en-US" dirty="0" smtClean="0"/>
              <a:t> 블랙</a:t>
            </a:r>
            <a:r>
              <a:rPr lang="en-US" altLang="ko-KR" dirty="0" smtClean="0"/>
              <a:t>’ </a:t>
            </a:r>
            <a:r>
              <a:rPr lang="ko-KR" altLang="en-US" dirty="0" smtClean="0"/>
              <a:t>공연</a:t>
            </a:r>
            <a:endParaRPr lang="en-US" altLang="ko-KR" dirty="0" smtClean="0"/>
          </a:p>
          <a:p>
            <a:r>
              <a:rPr lang="ko-KR" altLang="en-US" dirty="0" smtClean="0"/>
              <a:t>로봇으로 댄스 </a:t>
            </a:r>
            <a:r>
              <a:rPr lang="en-US" altLang="ko-KR" dirty="0" smtClean="0">
                <a:sym typeface="Wingdings" panose="05000000000000000000" pitchFamily="2" charset="2"/>
              </a:rPr>
              <a:t> </a:t>
            </a:r>
            <a:r>
              <a:rPr lang="ko-KR" altLang="en-US" dirty="0" smtClean="0">
                <a:sym typeface="Wingdings" panose="05000000000000000000" pitchFamily="2" charset="2"/>
              </a:rPr>
              <a:t>인간이 하지 못하는 동작 표현 가능</a:t>
            </a:r>
            <a:endParaRPr lang="en-US" altLang="ko-KR" dirty="0" smtClean="0">
              <a:sym typeface="Wingdings" panose="05000000000000000000" pitchFamily="2" charset="2"/>
            </a:endParaRPr>
          </a:p>
          <a:p>
            <a:r>
              <a:rPr lang="en-US" altLang="ko-KR" dirty="0" smtClean="0">
                <a:sym typeface="Wingdings" panose="05000000000000000000" pitchFamily="2" charset="2"/>
              </a:rPr>
              <a:t>AI </a:t>
            </a:r>
            <a:r>
              <a:rPr lang="ko-KR" altLang="en-US" dirty="0" smtClean="0">
                <a:sym typeface="Wingdings" panose="05000000000000000000" pitchFamily="2" charset="2"/>
              </a:rPr>
              <a:t>경기용 자동차 운전</a:t>
            </a:r>
            <a:endParaRPr lang="en-US" altLang="ko-KR" dirty="0" smtClean="0">
              <a:sym typeface="Wingdings" panose="05000000000000000000" pitchFamily="2" charset="2"/>
            </a:endParaRPr>
          </a:p>
          <a:p>
            <a:pPr lvl="1"/>
            <a:r>
              <a:rPr lang="en-US" altLang="ko-KR" dirty="0" smtClean="0">
                <a:sym typeface="Wingdings" panose="05000000000000000000" pitchFamily="2" charset="2"/>
              </a:rPr>
              <a:t>2022</a:t>
            </a:r>
            <a:r>
              <a:rPr lang="ko-KR" altLang="en-US" dirty="0" smtClean="0">
                <a:sym typeface="Wingdings" panose="05000000000000000000" pitchFamily="2" charset="2"/>
              </a:rPr>
              <a:t>년 </a:t>
            </a:r>
            <a:r>
              <a:rPr lang="en-US" altLang="ko-KR" dirty="0" smtClean="0">
                <a:sym typeface="Wingdings" panose="05000000000000000000" pitchFamily="2" charset="2"/>
              </a:rPr>
              <a:t>SONY</a:t>
            </a:r>
            <a:r>
              <a:rPr lang="ko-KR" altLang="en-US" dirty="0" smtClean="0">
                <a:sym typeface="Wingdings" panose="05000000000000000000" pitchFamily="2" charset="2"/>
              </a:rPr>
              <a:t>사 </a:t>
            </a:r>
            <a:r>
              <a:rPr lang="en-US" altLang="ko-KR" dirty="0" smtClean="0">
                <a:sym typeface="Wingdings" panose="05000000000000000000" pitchFamily="2" charset="2"/>
              </a:rPr>
              <a:t>AI</a:t>
            </a:r>
            <a:r>
              <a:rPr lang="ko-KR" altLang="en-US" dirty="0" smtClean="0">
                <a:sym typeface="Wingdings" panose="05000000000000000000" pitchFamily="2" charset="2"/>
              </a:rPr>
              <a:t>운전 </a:t>
            </a:r>
            <a:r>
              <a:rPr lang="en-US" altLang="ko-KR" dirty="0" smtClean="0">
                <a:sym typeface="Wingdings" panose="05000000000000000000" pitchFamily="2" charset="2"/>
              </a:rPr>
              <a:t>‘GT</a:t>
            </a:r>
            <a:r>
              <a:rPr lang="ko-KR" altLang="en-US" dirty="0" smtClean="0">
                <a:sym typeface="Wingdings" panose="05000000000000000000" pitchFamily="2" charset="2"/>
              </a:rPr>
              <a:t>소피</a:t>
            </a:r>
            <a:r>
              <a:rPr lang="en-US" altLang="ko-KR" dirty="0" smtClean="0">
                <a:sym typeface="Wingdings" panose="05000000000000000000" pitchFamily="2" charset="2"/>
              </a:rPr>
              <a:t>‘, </a:t>
            </a:r>
            <a:r>
              <a:rPr lang="ko-KR" altLang="en-US" dirty="0" err="1" smtClean="0">
                <a:sym typeface="Wingdings" panose="05000000000000000000" pitchFamily="2" charset="2"/>
              </a:rPr>
              <a:t>그란투리스모</a:t>
            </a:r>
            <a:r>
              <a:rPr lang="ko-KR" altLang="en-US" dirty="0" smtClean="0">
                <a:sym typeface="Wingdings" panose="05000000000000000000" pitchFamily="2" charset="2"/>
              </a:rPr>
              <a:t> 경주대회에서 우승</a:t>
            </a:r>
            <a:endParaRPr lang="en-US" altLang="ko-KR" dirty="0" smtClean="0">
              <a:sym typeface="Wingdings" panose="05000000000000000000" pitchFamily="2" charset="2"/>
            </a:endParaRPr>
          </a:p>
          <a:p>
            <a:pPr lvl="1"/>
            <a:r>
              <a:rPr lang="en-US" altLang="ko-KR" dirty="0" smtClean="0">
                <a:sym typeface="Wingdings" panose="05000000000000000000" pitchFamily="2" charset="2"/>
              </a:rPr>
              <a:t>F1 </a:t>
            </a:r>
            <a:r>
              <a:rPr lang="ko-KR" altLang="en-US" dirty="0" smtClean="0">
                <a:sym typeface="Wingdings" panose="05000000000000000000" pitchFamily="2" charset="2"/>
              </a:rPr>
              <a:t>경기의 우승은 시간문제</a:t>
            </a:r>
            <a:endParaRPr lang="en-US" altLang="ko-KR" dirty="0" smtClean="0"/>
          </a:p>
        </p:txBody>
      </p:sp>
    </p:spTree>
    <p:extLst>
      <p:ext uri="{BB962C8B-B14F-4D97-AF65-F5344CB8AC3E}">
        <p14:creationId xmlns:p14="http://schemas.microsoft.com/office/powerpoint/2010/main" val="1639825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로보카메라의 도입</a:t>
            </a:r>
            <a:endParaRPr lang="ko-KR" altLang="en-US" dirty="0"/>
          </a:p>
        </p:txBody>
      </p:sp>
      <p:sp>
        <p:nvSpPr>
          <p:cNvPr id="3" name="내용 개체 틀 2"/>
          <p:cNvSpPr>
            <a:spLocks noGrp="1"/>
          </p:cNvSpPr>
          <p:nvPr>
            <p:ph idx="1"/>
          </p:nvPr>
        </p:nvSpPr>
        <p:spPr>
          <a:xfrm>
            <a:off x="838200" y="1825625"/>
            <a:ext cx="6648450" cy="4351338"/>
          </a:xfrm>
        </p:spPr>
        <p:txBody>
          <a:bodyPr/>
          <a:lstStyle/>
          <a:p>
            <a:r>
              <a:rPr lang="ko-KR" altLang="en-US" dirty="0" smtClean="0"/>
              <a:t>스포츠 중계에서 </a:t>
            </a:r>
            <a:r>
              <a:rPr lang="en-US" altLang="ko-KR" dirty="0" smtClean="0"/>
              <a:t>AI</a:t>
            </a:r>
            <a:r>
              <a:rPr lang="ko-KR" altLang="en-US" dirty="0" smtClean="0"/>
              <a:t>카메라 도입</a:t>
            </a:r>
            <a:r>
              <a:rPr lang="en-US" altLang="ko-KR" dirty="0" smtClean="0"/>
              <a:t>, </a:t>
            </a:r>
            <a:r>
              <a:rPr lang="ko-KR" altLang="en-US" dirty="0" smtClean="0"/>
              <a:t>무인화</a:t>
            </a:r>
            <a:endParaRPr lang="en-US" altLang="ko-KR" dirty="0" smtClean="0"/>
          </a:p>
          <a:p>
            <a:pPr lvl="1"/>
            <a:r>
              <a:rPr lang="ko-KR" altLang="en-US" dirty="0" smtClean="0"/>
              <a:t>축구</a:t>
            </a:r>
            <a:r>
              <a:rPr lang="en-US" altLang="ko-KR" dirty="0" smtClean="0"/>
              <a:t>, </a:t>
            </a:r>
            <a:r>
              <a:rPr lang="ko-KR" altLang="en-US" dirty="0" smtClean="0"/>
              <a:t>탁구 등 각종 구기종목</a:t>
            </a:r>
            <a:endParaRPr lang="en-US" altLang="ko-KR" dirty="0" smtClean="0"/>
          </a:p>
          <a:p>
            <a:pPr lvl="1"/>
            <a:r>
              <a:rPr lang="ko-KR" altLang="en-US" dirty="0" smtClean="0"/>
              <a:t>주요 선수와 공을 중심으로 촬영 필요</a:t>
            </a:r>
            <a:endParaRPr lang="en-US" altLang="ko-KR" dirty="0" smtClean="0"/>
          </a:p>
          <a:p>
            <a:pPr lvl="1"/>
            <a:r>
              <a:rPr lang="en-US" altLang="ko-KR" dirty="0" smtClean="0"/>
              <a:t>KT</a:t>
            </a:r>
            <a:r>
              <a:rPr lang="ko-KR" altLang="en-US" dirty="0" smtClean="0"/>
              <a:t>와 </a:t>
            </a:r>
            <a:r>
              <a:rPr lang="ko-KR" altLang="en-US" dirty="0" err="1" smtClean="0"/>
              <a:t>픽셀스코프</a:t>
            </a:r>
            <a:r>
              <a:rPr lang="en-US" altLang="ko-KR" dirty="0" smtClean="0"/>
              <a:t>, </a:t>
            </a:r>
            <a:r>
              <a:rPr lang="ko-KR" altLang="en-US" dirty="0" smtClean="0"/>
              <a:t>무인스포츠중계 사업</a:t>
            </a:r>
            <a:endParaRPr lang="en-US" altLang="ko-KR" dirty="0" smtClean="0"/>
          </a:p>
          <a:p>
            <a:pPr lvl="2"/>
            <a:r>
              <a:rPr lang="en-US" altLang="ko-KR" dirty="0" smtClean="0"/>
              <a:t>5G</a:t>
            </a:r>
            <a:r>
              <a:rPr lang="ko-KR" altLang="en-US" dirty="0" smtClean="0"/>
              <a:t>와 결합된 카메라로</a:t>
            </a:r>
            <a:r>
              <a:rPr lang="en-US" altLang="ko-KR" dirty="0"/>
              <a:t> </a:t>
            </a:r>
            <a:r>
              <a:rPr lang="ko-KR" altLang="en-US" dirty="0" smtClean="0"/>
              <a:t>탁구</a:t>
            </a:r>
            <a:r>
              <a:rPr lang="en-US" altLang="ko-KR" dirty="0" smtClean="0"/>
              <a:t> </a:t>
            </a:r>
            <a:r>
              <a:rPr lang="ko-KR" altLang="en-US" dirty="0" smtClean="0"/>
              <a:t>부터</a:t>
            </a:r>
            <a:r>
              <a:rPr lang="en-US" altLang="ko-KR" dirty="0" smtClean="0"/>
              <a:t> </a:t>
            </a:r>
            <a:r>
              <a:rPr lang="ko-KR" altLang="en-US" dirty="0" smtClean="0"/>
              <a:t>시작</a:t>
            </a:r>
            <a:endParaRPr lang="en-US" altLang="ko-KR" dirty="0" smtClean="0"/>
          </a:p>
          <a:p>
            <a:pPr lvl="2"/>
            <a:r>
              <a:rPr lang="en-US" altLang="ko-KR" dirty="0" smtClean="0"/>
              <a:t>2021</a:t>
            </a:r>
            <a:r>
              <a:rPr lang="ko-KR" altLang="en-US" dirty="0" smtClean="0"/>
              <a:t>년 대한탁구협회 발표</a:t>
            </a:r>
            <a:endParaRPr lang="en-US" altLang="ko-KR" dirty="0" smtClean="0"/>
          </a:p>
          <a:p>
            <a:r>
              <a:rPr lang="en-US" altLang="ko-KR" dirty="0" smtClean="0"/>
              <a:t>2020</a:t>
            </a:r>
            <a:r>
              <a:rPr lang="ko-KR" altLang="en-US" dirty="0" smtClean="0"/>
              <a:t>년 스코틀랜드 프로축구 </a:t>
            </a:r>
            <a:r>
              <a:rPr lang="ko-KR" altLang="en-US" dirty="0" err="1" smtClean="0"/>
              <a:t>로보카메라</a:t>
            </a:r>
            <a:r>
              <a:rPr lang="ko-KR" altLang="en-US" dirty="0" smtClean="0"/>
              <a:t> 실수</a:t>
            </a:r>
            <a:endParaRPr lang="en-US" altLang="ko-KR" dirty="0" smtClean="0"/>
          </a:p>
          <a:p>
            <a:pPr lvl="1"/>
            <a:r>
              <a:rPr lang="ko-KR" altLang="en-US" dirty="0" smtClean="0"/>
              <a:t>심판이 </a:t>
            </a:r>
            <a:r>
              <a:rPr lang="en-US" altLang="ko-KR" dirty="0" smtClean="0"/>
              <a:t>‘</a:t>
            </a:r>
            <a:r>
              <a:rPr lang="ko-KR" altLang="en-US" dirty="0" smtClean="0"/>
              <a:t>대머리</a:t>
            </a:r>
            <a:r>
              <a:rPr lang="en-US" altLang="ko-KR" dirty="0" smtClean="0"/>
              <a:t>’</a:t>
            </a:r>
            <a:r>
              <a:rPr lang="ko-KR" altLang="en-US" dirty="0" smtClean="0"/>
              <a:t>여서 </a:t>
            </a:r>
            <a:r>
              <a:rPr lang="ko-KR" altLang="en-US" dirty="0" err="1" smtClean="0"/>
              <a:t>오인식</a:t>
            </a:r>
            <a:endParaRPr lang="ko-KR" altLang="en-US" dirty="0"/>
          </a:p>
        </p:txBody>
      </p:sp>
      <p:pic>
        <p:nvPicPr>
          <p:cNvPr id="4" name="그림 3"/>
          <p:cNvPicPr>
            <a:picLocks noChangeAspect="1"/>
          </p:cNvPicPr>
          <p:nvPr/>
        </p:nvPicPr>
        <p:blipFill>
          <a:blip r:embed="rId2"/>
          <a:stretch>
            <a:fillRect/>
          </a:stretch>
        </p:blipFill>
        <p:spPr>
          <a:xfrm>
            <a:off x="7411556" y="122851"/>
            <a:ext cx="4647559" cy="3591899"/>
          </a:xfrm>
          <a:prstGeom prst="rect">
            <a:avLst/>
          </a:prstGeom>
        </p:spPr>
      </p:pic>
    </p:spTree>
    <p:extLst>
      <p:ext uri="{BB962C8B-B14F-4D97-AF65-F5344CB8AC3E}">
        <p14:creationId xmlns:p14="http://schemas.microsoft.com/office/powerpoint/2010/main" val="19159093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바이오</a:t>
            </a:r>
            <a:r>
              <a:rPr lang="en-US" altLang="ko-KR" dirty="0" smtClean="0"/>
              <a:t>, </a:t>
            </a:r>
            <a:r>
              <a:rPr lang="ko-KR" altLang="en-US" dirty="0" smtClean="0"/>
              <a:t>의학</a:t>
            </a:r>
            <a:endParaRPr lang="ko-KR" altLang="en-US" dirty="0"/>
          </a:p>
        </p:txBody>
      </p:sp>
      <p:sp>
        <p:nvSpPr>
          <p:cNvPr id="3" name="내용 개체 틀 2"/>
          <p:cNvSpPr>
            <a:spLocks noGrp="1"/>
          </p:cNvSpPr>
          <p:nvPr>
            <p:ph idx="1"/>
          </p:nvPr>
        </p:nvSpPr>
        <p:spPr>
          <a:xfrm>
            <a:off x="590550" y="1733550"/>
            <a:ext cx="10515600" cy="4351338"/>
          </a:xfrm>
        </p:spPr>
        <p:txBody>
          <a:bodyPr/>
          <a:lstStyle/>
          <a:p>
            <a:r>
              <a:rPr lang="ko-KR" altLang="en-US" dirty="0" smtClean="0"/>
              <a:t>단백질 구조 예측</a:t>
            </a:r>
            <a:endParaRPr lang="en-US" altLang="ko-KR" dirty="0" smtClean="0"/>
          </a:p>
          <a:p>
            <a:pPr lvl="1"/>
            <a:r>
              <a:rPr lang="ko-KR" altLang="en-US" dirty="0" smtClean="0"/>
              <a:t>단백질 시퀀스 분석 </a:t>
            </a:r>
            <a:r>
              <a:rPr lang="en-US" altLang="ko-KR" dirty="0" smtClean="0">
                <a:sym typeface="Wingdings" panose="05000000000000000000" pitchFamily="2" charset="2"/>
              </a:rPr>
              <a:t> 3</a:t>
            </a:r>
            <a:r>
              <a:rPr lang="ko-KR" altLang="en-US" dirty="0" smtClean="0">
                <a:sym typeface="Wingdings" panose="05000000000000000000" pitchFamily="2" charset="2"/>
              </a:rPr>
              <a:t>차원 구조 모델링</a:t>
            </a:r>
            <a:endParaRPr lang="en-US" altLang="ko-KR" dirty="0" smtClean="0">
              <a:sym typeface="Wingdings" panose="05000000000000000000" pitchFamily="2" charset="2"/>
            </a:endParaRPr>
          </a:p>
          <a:p>
            <a:pPr lvl="1"/>
            <a:r>
              <a:rPr lang="ko-KR" altLang="en-US" dirty="0" err="1" smtClean="0"/>
              <a:t>딥마인드</a:t>
            </a:r>
            <a:r>
              <a:rPr lang="en-US" altLang="ko-KR" dirty="0" smtClean="0"/>
              <a:t>, </a:t>
            </a:r>
            <a:r>
              <a:rPr lang="ko-KR" altLang="en-US" dirty="0" err="1" smtClean="0"/>
              <a:t>알파폴드</a:t>
            </a:r>
            <a:endParaRPr lang="en-US" altLang="ko-KR" dirty="0"/>
          </a:p>
          <a:p>
            <a:r>
              <a:rPr lang="ko-KR" altLang="en-US" dirty="0" smtClean="0"/>
              <a:t>질병 진단</a:t>
            </a:r>
            <a:r>
              <a:rPr lang="en-US" altLang="ko-KR" dirty="0" smtClean="0"/>
              <a:t>: </a:t>
            </a:r>
          </a:p>
          <a:p>
            <a:pPr lvl="1"/>
            <a:r>
              <a:rPr lang="ko-KR" altLang="en-US" dirty="0" smtClean="0"/>
              <a:t>영상의학의 판독</a:t>
            </a:r>
            <a:r>
              <a:rPr lang="en-US" altLang="ko-KR" dirty="0" smtClean="0"/>
              <a:t>: </a:t>
            </a:r>
            <a:r>
              <a:rPr lang="ko-KR" altLang="en-US" dirty="0" smtClean="0"/>
              <a:t>안질환</a:t>
            </a:r>
            <a:r>
              <a:rPr lang="en-US" altLang="ko-KR" dirty="0" smtClean="0"/>
              <a:t>, </a:t>
            </a:r>
            <a:r>
              <a:rPr lang="ko-KR" altLang="en-US" dirty="0" smtClean="0"/>
              <a:t>유방암</a:t>
            </a:r>
            <a:r>
              <a:rPr lang="en-US" altLang="ko-KR" dirty="0" smtClean="0"/>
              <a:t>, </a:t>
            </a:r>
            <a:r>
              <a:rPr lang="ko-KR" altLang="en-US" dirty="0" smtClean="0"/>
              <a:t>심혈관</a:t>
            </a:r>
            <a:r>
              <a:rPr lang="en-US" altLang="ko-KR" dirty="0" smtClean="0"/>
              <a:t>, </a:t>
            </a:r>
            <a:r>
              <a:rPr lang="ko-KR" altLang="en-US" dirty="0" smtClean="0"/>
              <a:t>뇌 </a:t>
            </a:r>
            <a:r>
              <a:rPr lang="en-US" altLang="ko-KR" dirty="0" smtClean="0"/>
              <a:t>MRI</a:t>
            </a:r>
            <a:r>
              <a:rPr lang="ko-KR" altLang="en-US" dirty="0" smtClean="0"/>
              <a:t> 등</a:t>
            </a:r>
            <a:endParaRPr lang="en-US" altLang="ko-KR" dirty="0" smtClean="0"/>
          </a:p>
          <a:p>
            <a:pPr lvl="2"/>
            <a:r>
              <a:rPr lang="ko-KR" altLang="en-US" dirty="0" smtClean="0"/>
              <a:t>의사</a:t>
            </a:r>
            <a:r>
              <a:rPr lang="en-US" altLang="ko-KR" dirty="0"/>
              <a:t> </a:t>
            </a:r>
            <a:r>
              <a:rPr lang="en-US" altLang="ko-KR" dirty="0" smtClean="0"/>
              <a:t>60%, AI 90%</a:t>
            </a:r>
          </a:p>
          <a:p>
            <a:pPr lvl="1"/>
            <a:r>
              <a:rPr lang="ko-KR" altLang="en-US" dirty="0" smtClean="0"/>
              <a:t>질병의 경과 예측</a:t>
            </a:r>
            <a:r>
              <a:rPr lang="en-US" altLang="ko-KR" dirty="0" smtClean="0"/>
              <a:t>: </a:t>
            </a:r>
            <a:r>
              <a:rPr lang="ko-KR" altLang="en-US" dirty="0" smtClean="0"/>
              <a:t>장기입원</a:t>
            </a:r>
            <a:r>
              <a:rPr lang="en-US" altLang="ko-KR" dirty="0" smtClean="0"/>
              <a:t>, </a:t>
            </a:r>
            <a:r>
              <a:rPr lang="ko-KR" altLang="en-US" dirty="0" smtClean="0"/>
              <a:t>퇴원</a:t>
            </a:r>
            <a:r>
              <a:rPr lang="en-US" altLang="ko-KR" dirty="0" smtClean="0"/>
              <a:t>, </a:t>
            </a:r>
            <a:r>
              <a:rPr lang="ko-KR" altLang="en-US" dirty="0" smtClean="0"/>
              <a:t>재입원 등 판정</a:t>
            </a:r>
            <a:endParaRPr lang="en-US" altLang="ko-KR" dirty="0" smtClean="0"/>
          </a:p>
          <a:p>
            <a:r>
              <a:rPr lang="ko-KR" altLang="en-US" dirty="0" smtClean="0"/>
              <a:t>신약 개발</a:t>
            </a:r>
            <a:endParaRPr lang="en-US" altLang="ko-KR" dirty="0" smtClean="0"/>
          </a:p>
          <a:p>
            <a:pPr lvl="1"/>
            <a:r>
              <a:rPr lang="ko-KR" altLang="en-US" dirty="0" smtClean="0"/>
              <a:t>개발 기간의 단축</a:t>
            </a:r>
            <a:endParaRPr lang="en-US" altLang="ko-KR" dirty="0" smtClean="0"/>
          </a:p>
          <a:p>
            <a:pPr lvl="1"/>
            <a:r>
              <a:rPr lang="ko-KR" altLang="en-US" dirty="0" smtClean="0"/>
              <a:t>실험 결과의 </a:t>
            </a:r>
            <a:r>
              <a:rPr lang="ko-KR" altLang="en-US" dirty="0" err="1" smtClean="0"/>
              <a:t>시물레이션</a:t>
            </a:r>
            <a:r>
              <a:rPr lang="ko-KR" altLang="en-US" dirty="0" smtClean="0"/>
              <a:t> 등</a:t>
            </a:r>
            <a:endParaRPr lang="ko-KR" altLang="en-US" dirty="0"/>
          </a:p>
        </p:txBody>
      </p:sp>
      <p:sp>
        <p:nvSpPr>
          <p:cNvPr id="4" name="Rectangle 2"/>
          <p:cNvSpPr>
            <a:spLocks noChangeArrowheads="1"/>
          </p:cNvSpPr>
          <p:nvPr/>
        </p:nvSpPr>
        <p:spPr bwMode="auto">
          <a:xfrm>
            <a:off x="-247650" y="-920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ko-KR" altLang="en-US"/>
          </a:p>
        </p:txBody>
      </p:sp>
      <p:pic>
        <p:nvPicPr>
          <p:cNvPr id="1025" name="_x648997376" descr="EMB000079040f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43479" y="203199"/>
            <a:ext cx="3258021" cy="3540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50744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기타</a:t>
            </a:r>
            <a:endParaRPr lang="ko-KR" altLang="en-US" dirty="0"/>
          </a:p>
        </p:txBody>
      </p:sp>
      <p:sp>
        <p:nvSpPr>
          <p:cNvPr id="3" name="내용 개체 틀 2"/>
          <p:cNvSpPr>
            <a:spLocks noGrp="1"/>
          </p:cNvSpPr>
          <p:nvPr>
            <p:ph idx="1"/>
          </p:nvPr>
        </p:nvSpPr>
        <p:spPr>
          <a:xfrm>
            <a:off x="838200" y="1825625"/>
            <a:ext cx="8629650" cy="4351338"/>
          </a:xfrm>
        </p:spPr>
        <p:txBody>
          <a:bodyPr>
            <a:normAutofit fontScale="92500" lnSpcReduction="20000"/>
          </a:bodyPr>
          <a:lstStyle/>
          <a:p>
            <a:r>
              <a:rPr lang="en-US" altLang="ko-KR" dirty="0" smtClean="0"/>
              <a:t>AI </a:t>
            </a:r>
            <a:r>
              <a:rPr lang="ko-KR" altLang="en-US" dirty="0" smtClean="0"/>
              <a:t>면접의</a:t>
            </a:r>
            <a:r>
              <a:rPr lang="en-US" altLang="ko-KR" dirty="0" smtClean="0"/>
              <a:t> </a:t>
            </a:r>
            <a:r>
              <a:rPr lang="ko-KR" altLang="en-US" dirty="0" smtClean="0"/>
              <a:t>대중화</a:t>
            </a:r>
            <a:endParaRPr lang="en-US" altLang="ko-KR" dirty="0" smtClean="0"/>
          </a:p>
          <a:p>
            <a:pPr lvl="1"/>
            <a:r>
              <a:rPr lang="ko-KR" altLang="en-US" dirty="0" smtClean="0"/>
              <a:t>지원자 수 폭증에 따른 면접의 자동화</a:t>
            </a:r>
            <a:endParaRPr lang="en-US" altLang="ko-KR" dirty="0" smtClean="0"/>
          </a:p>
          <a:p>
            <a:pPr lvl="1"/>
            <a:r>
              <a:rPr lang="ko-KR" altLang="en-US" dirty="0" smtClean="0"/>
              <a:t>지원자의 음성</a:t>
            </a:r>
            <a:r>
              <a:rPr lang="en-US" altLang="ko-KR" dirty="0" smtClean="0"/>
              <a:t>, </a:t>
            </a:r>
            <a:r>
              <a:rPr lang="ko-KR" altLang="en-US" dirty="0" smtClean="0"/>
              <a:t>표정 등 분석 </a:t>
            </a:r>
            <a:r>
              <a:rPr lang="en-US" altLang="ko-KR" dirty="0" smtClean="0"/>
              <a:t>(</a:t>
            </a:r>
            <a:r>
              <a:rPr lang="ko-KR" altLang="en-US" dirty="0" smtClean="0"/>
              <a:t>거짓말 등</a:t>
            </a:r>
            <a:r>
              <a:rPr lang="en-US" altLang="ko-KR" dirty="0" smtClean="0"/>
              <a:t>)</a:t>
            </a:r>
          </a:p>
          <a:p>
            <a:pPr lvl="1"/>
            <a:r>
              <a:rPr lang="ko-KR" altLang="en-US" dirty="0" smtClean="0"/>
              <a:t>블라인드 면접의 확대로 </a:t>
            </a:r>
            <a:r>
              <a:rPr lang="en-US" altLang="ko-KR" dirty="0" smtClean="0"/>
              <a:t>AI</a:t>
            </a:r>
            <a:r>
              <a:rPr lang="ko-KR" altLang="en-US" dirty="0" smtClean="0"/>
              <a:t>가 장점을 가질 수도</a:t>
            </a:r>
            <a:endParaRPr lang="en-US" altLang="ko-KR" dirty="0" smtClean="0"/>
          </a:p>
          <a:p>
            <a:pPr lvl="1"/>
            <a:r>
              <a:rPr lang="ko-KR" altLang="en-US" dirty="0" smtClean="0"/>
              <a:t>자소서 분석 </a:t>
            </a:r>
            <a:r>
              <a:rPr lang="en-US" altLang="ko-KR" dirty="0" smtClean="0">
                <a:sym typeface="Wingdings" panose="05000000000000000000" pitchFamily="2" charset="2"/>
              </a:rPr>
              <a:t> </a:t>
            </a:r>
            <a:r>
              <a:rPr lang="ko-KR" altLang="en-US" dirty="0" smtClean="0">
                <a:sym typeface="Wingdings" panose="05000000000000000000" pitchFamily="2" charset="2"/>
              </a:rPr>
              <a:t>질문 후보를 생성</a:t>
            </a:r>
            <a:endParaRPr lang="en-US" altLang="ko-KR" dirty="0" smtClean="0">
              <a:sym typeface="Wingdings" panose="05000000000000000000" pitchFamily="2" charset="2"/>
            </a:endParaRPr>
          </a:p>
          <a:p>
            <a:pPr lvl="1"/>
            <a:r>
              <a:rPr lang="en-US" altLang="ko-KR" dirty="0" smtClean="0"/>
              <a:t>‘</a:t>
            </a:r>
            <a:r>
              <a:rPr lang="ko-KR" altLang="en-US" dirty="0" smtClean="0"/>
              <a:t>솔직함과 일관성</a:t>
            </a:r>
            <a:r>
              <a:rPr lang="en-US" altLang="ko-KR" dirty="0" smtClean="0"/>
              <a:t>, </a:t>
            </a:r>
            <a:r>
              <a:rPr lang="ko-KR" altLang="en-US" dirty="0" smtClean="0"/>
              <a:t>집중력</a:t>
            </a:r>
            <a:r>
              <a:rPr lang="en-US" altLang="ko-KR" dirty="0" smtClean="0"/>
              <a:t>, </a:t>
            </a:r>
            <a:r>
              <a:rPr lang="ko-KR" altLang="en-US" dirty="0" smtClean="0"/>
              <a:t>당당함</a:t>
            </a:r>
            <a:r>
              <a:rPr lang="en-US" altLang="ko-KR" dirty="0" smtClean="0"/>
              <a:t>”</a:t>
            </a:r>
          </a:p>
          <a:p>
            <a:pPr lvl="1"/>
            <a:r>
              <a:rPr lang="en-US" altLang="ko-KR" dirty="0" smtClean="0"/>
              <a:t>AI</a:t>
            </a:r>
            <a:r>
              <a:rPr lang="ko-KR" altLang="en-US" dirty="0" smtClean="0"/>
              <a:t>로 자기소개서 평가</a:t>
            </a:r>
            <a:r>
              <a:rPr lang="en-US" altLang="ko-KR" dirty="0" smtClean="0"/>
              <a:t>?</a:t>
            </a:r>
          </a:p>
          <a:p>
            <a:pPr lvl="1"/>
            <a:r>
              <a:rPr lang="en-US" altLang="ko-KR" dirty="0" smtClean="0"/>
              <a:t>AI </a:t>
            </a:r>
            <a:r>
              <a:rPr lang="ko-KR" altLang="en-US" dirty="0" smtClean="0"/>
              <a:t>역량평가</a:t>
            </a:r>
            <a:r>
              <a:rPr lang="en-US" altLang="ko-KR" dirty="0" smtClean="0"/>
              <a:t>: AI </a:t>
            </a:r>
            <a:r>
              <a:rPr lang="ko-KR" altLang="en-US" dirty="0" smtClean="0"/>
              <a:t>게임</a:t>
            </a:r>
            <a:r>
              <a:rPr lang="en-US" altLang="ko-KR" dirty="0" smtClean="0"/>
              <a:t>?</a:t>
            </a:r>
          </a:p>
          <a:p>
            <a:pPr lvl="2"/>
            <a:r>
              <a:rPr lang="ko-KR" altLang="en-US" dirty="0" smtClean="0"/>
              <a:t>감정 파악</a:t>
            </a:r>
            <a:r>
              <a:rPr lang="en-US" altLang="ko-KR" dirty="0" smtClean="0"/>
              <a:t>(</a:t>
            </a:r>
            <a:r>
              <a:rPr lang="ko-KR" altLang="en-US" dirty="0" smtClean="0"/>
              <a:t>공감</a:t>
            </a:r>
            <a:r>
              <a:rPr lang="en-US" altLang="ko-KR" dirty="0" smtClean="0"/>
              <a:t>), </a:t>
            </a:r>
            <a:r>
              <a:rPr lang="ko-KR" altLang="en-US" dirty="0" err="1" smtClean="0"/>
              <a:t>공탑쌓기</a:t>
            </a:r>
            <a:r>
              <a:rPr lang="en-US" altLang="ko-KR" dirty="0" smtClean="0"/>
              <a:t>(</a:t>
            </a:r>
            <a:r>
              <a:rPr lang="ko-KR" altLang="en-US" dirty="0" smtClean="0"/>
              <a:t>계획</a:t>
            </a:r>
            <a:r>
              <a:rPr lang="en-US" altLang="ko-KR" dirty="0" smtClean="0"/>
              <a:t>), </a:t>
            </a:r>
            <a:r>
              <a:rPr lang="ko-KR" altLang="en-US" dirty="0" smtClean="0"/>
              <a:t>공 무게</a:t>
            </a:r>
            <a:r>
              <a:rPr lang="en-US" altLang="ko-KR" dirty="0" smtClean="0"/>
              <a:t>(</a:t>
            </a:r>
            <a:r>
              <a:rPr lang="ko-KR" altLang="en-US" dirty="0" smtClean="0"/>
              <a:t>추리력</a:t>
            </a:r>
            <a:r>
              <a:rPr lang="en-US" altLang="ko-KR" dirty="0" smtClean="0"/>
              <a:t>), </a:t>
            </a:r>
            <a:r>
              <a:rPr lang="ko-KR" altLang="en-US" dirty="0" err="1" smtClean="0"/>
              <a:t>색단어일치</a:t>
            </a:r>
            <a:r>
              <a:rPr lang="en-US" altLang="ko-KR" dirty="0" smtClean="0"/>
              <a:t>(</a:t>
            </a:r>
            <a:r>
              <a:rPr lang="ko-KR" altLang="en-US" dirty="0" smtClean="0"/>
              <a:t>순발력</a:t>
            </a:r>
            <a:r>
              <a:rPr lang="en-US" altLang="ko-KR" dirty="0" smtClean="0"/>
              <a:t>), </a:t>
            </a:r>
            <a:r>
              <a:rPr lang="ko-KR" altLang="en-US" dirty="0" smtClean="0"/>
              <a:t>도형 위치</a:t>
            </a:r>
            <a:r>
              <a:rPr lang="en-US" altLang="ko-KR" dirty="0" smtClean="0"/>
              <a:t>(</a:t>
            </a:r>
            <a:r>
              <a:rPr lang="ko-KR" altLang="en-US" dirty="0" smtClean="0"/>
              <a:t>기억력</a:t>
            </a:r>
            <a:r>
              <a:rPr lang="en-US" altLang="ko-KR" dirty="0" smtClean="0"/>
              <a:t>) </a:t>
            </a:r>
            <a:r>
              <a:rPr lang="ko-KR" altLang="en-US" dirty="0" smtClean="0"/>
              <a:t>등 평가</a:t>
            </a:r>
            <a:endParaRPr lang="en-US" altLang="ko-KR" dirty="0" smtClean="0"/>
          </a:p>
          <a:p>
            <a:r>
              <a:rPr lang="ko-KR" altLang="en-US" dirty="0" smtClean="0"/>
              <a:t>스마트 농업</a:t>
            </a:r>
            <a:endParaRPr lang="en-US" altLang="ko-KR" dirty="0" smtClean="0"/>
          </a:p>
          <a:p>
            <a:pPr lvl="1"/>
            <a:r>
              <a:rPr lang="ko-KR" altLang="en-US" dirty="0" err="1" smtClean="0"/>
              <a:t>드론으로</a:t>
            </a:r>
            <a:r>
              <a:rPr lang="ko-KR" altLang="en-US" dirty="0" smtClean="0"/>
              <a:t> 촬영</a:t>
            </a:r>
            <a:r>
              <a:rPr lang="en-US" altLang="ko-KR" dirty="0" smtClean="0"/>
              <a:t>: </a:t>
            </a:r>
            <a:r>
              <a:rPr lang="ko-KR" altLang="en-US" dirty="0" smtClean="0"/>
              <a:t>농산물 </a:t>
            </a:r>
            <a:r>
              <a:rPr lang="ko-KR" altLang="en-US" dirty="0" err="1" smtClean="0"/>
              <a:t>피해면적</a:t>
            </a:r>
            <a:r>
              <a:rPr lang="en-US" altLang="ko-KR" dirty="0" smtClean="0"/>
              <a:t>, </a:t>
            </a:r>
            <a:r>
              <a:rPr lang="ko-KR" altLang="en-US" dirty="0" smtClean="0"/>
              <a:t>작황 현황 등 </a:t>
            </a:r>
            <a:endParaRPr lang="en-US" altLang="ko-KR" dirty="0" smtClean="0"/>
          </a:p>
          <a:p>
            <a:pPr lvl="1"/>
            <a:r>
              <a:rPr lang="ko-KR" altLang="en-US" dirty="0" smtClean="0"/>
              <a:t>과거</a:t>
            </a:r>
            <a:r>
              <a:rPr lang="en-US" altLang="ko-KR" dirty="0" smtClean="0"/>
              <a:t>: </a:t>
            </a:r>
            <a:r>
              <a:rPr lang="ko-KR" altLang="en-US" dirty="0" smtClean="0"/>
              <a:t>위성 사진으로 세계 농산물의 작황 현황 분석 </a:t>
            </a:r>
            <a:r>
              <a:rPr lang="en-US" altLang="ko-KR" dirty="0" smtClean="0">
                <a:sym typeface="Wingdings" panose="05000000000000000000" pitchFamily="2" charset="2"/>
              </a:rPr>
              <a:t> </a:t>
            </a:r>
            <a:r>
              <a:rPr lang="ko-KR" altLang="en-US" dirty="0" smtClean="0">
                <a:sym typeface="Wingdings" panose="05000000000000000000" pitchFamily="2" charset="2"/>
              </a:rPr>
              <a:t>농산물 가격 예측</a:t>
            </a:r>
            <a:endParaRPr lang="en-US" altLang="ko-KR" dirty="0" smtClean="0">
              <a:sym typeface="Wingdings" panose="05000000000000000000" pitchFamily="2" charset="2"/>
            </a:endParaRPr>
          </a:p>
          <a:p>
            <a:endParaRPr lang="en-US" altLang="ko-KR" dirty="0" smtClean="0"/>
          </a:p>
          <a:p>
            <a:endParaRPr lang="ko-KR" altLang="en-US" dirty="0"/>
          </a:p>
        </p:txBody>
      </p:sp>
      <p:pic>
        <p:nvPicPr>
          <p:cNvPr id="4" name="그림 3"/>
          <p:cNvPicPr>
            <a:picLocks noChangeAspect="1"/>
          </p:cNvPicPr>
          <p:nvPr/>
        </p:nvPicPr>
        <p:blipFill>
          <a:blip r:embed="rId2"/>
          <a:stretch>
            <a:fillRect/>
          </a:stretch>
        </p:blipFill>
        <p:spPr>
          <a:xfrm>
            <a:off x="9277350" y="127596"/>
            <a:ext cx="2616596" cy="3905071"/>
          </a:xfrm>
          <a:prstGeom prst="rect">
            <a:avLst/>
          </a:prstGeom>
        </p:spPr>
      </p:pic>
    </p:spTree>
    <p:extLst>
      <p:ext uri="{BB962C8B-B14F-4D97-AF65-F5344CB8AC3E}">
        <p14:creationId xmlns:p14="http://schemas.microsoft.com/office/powerpoint/2010/main" val="143010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인문학</a:t>
            </a:r>
            <a:endParaRPr lang="ko-KR" altLang="en-US" dirty="0"/>
          </a:p>
        </p:txBody>
      </p:sp>
      <p:sp>
        <p:nvSpPr>
          <p:cNvPr id="3" name="내용 개체 틀 2"/>
          <p:cNvSpPr>
            <a:spLocks noGrp="1"/>
          </p:cNvSpPr>
          <p:nvPr>
            <p:ph idx="1"/>
          </p:nvPr>
        </p:nvSpPr>
        <p:spPr/>
        <p:txBody>
          <a:bodyPr>
            <a:normAutofit/>
          </a:bodyPr>
          <a:lstStyle/>
          <a:p>
            <a:r>
              <a:rPr lang="ko-KR" altLang="en-US" dirty="0" smtClean="0"/>
              <a:t>스페인 태권도 선수의 검은띠 </a:t>
            </a:r>
            <a:r>
              <a:rPr lang="en-US" altLang="ko-KR" dirty="0" smtClean="0"/>
              <a:t>“</a:t>
            </a:r>
            <a:r>
              <a:rPr lang="ko-KR" altLang="en-US" dirty="0" smtClean="0"/>
              <a:t>기차 하드</a:t>
            </a:r>
            <a:r>
              <a:rPr lang="en-US" altLang="ko-KR" dirty="0" smtClean="0"/>
              <a:t>, </a:t>
            </a:r>
            <a:r>
              <a:rPr lang="ko-KR" altLang="en-US" dirty="0" smtClean="0"/>
              <a:t>꿈 큰</a:t>
            </a:r>
            <a:r>
              <a:rPr lang="en-US" altLang="ko-KR" dirty="0" smtClean="0"/>
              <a:t>“</a:t>
            </a:r>
          </a:p>
          <a:p>
            <a:pPr lvl="1"/>
            <a:r>
              <a:rPr lang="en-US" altLang="ko-KR" dirty="0" smtClean="0"/>
              <a:t>“Train Hard, Dream Big”</a:t>
            </a:r>
            <a:r>
              <a:rPr lang="ko-KR" altLang="en-US" dirty="0" smtClean="0"/>
              <a:t>의 오역 </a:t>
            </a:r>
            <a:r>
              <a:rPr lang="en-US" altLang="ko-KR" dirty="0" smtClean="0"/>
              <a:t>(Google)</a:t>
            </a:r>
          </a:p>
          <a:p>
            <a:r>
              <a:rPr lang="ko-KR" altLang="en-US" smtClean="0"/>
              <a:t>한국고전번역원 </a:t>
            </a:r>
            <a:r>
              <a:rPr lang="ko-KR" altLang="en-US" dirty="0" smtClean="0"/>
              <a:t>고전번역교육원 </a:t>
            </a:r>
            <a:r>
              <a:rPr lang="en-US" altLang="ko-KR" dirty="0" smtClean="0">
                <a:sym typeface="Wingdings" panose="05000000000000000000" pitchFamily="2" charset="2"/>
              </a:rPr>
              <a:t> </a:t>
            </a:r>
            <a:r>
              <a:rPr lang="ko-KR" altLang="en-US" dirty="0" smtClean="0">
                <a:sym typeface="Wingdings" panose="05000000000000000000" pitchFamily="2" charset="2"/>
              </a:rPr>
              <a:t>신입생 모집</a:t>
            </a:r>
            <a:r>
              <a:rPr lang="en-US" altLang="ko-KR" dirty="0" smtClean="0">
                <a:sym typeface="Wingdings" panose="05000000000000000000" pitchFamily="2" charset="2"/>
              </a:rPr>
              <a:t>, </a:t>
            </a:r>
            <a:r>
              <a:rPr lang="ko-KR" altLang="en-US" dirty="0" smtClean="0">
                <a:sym typeface="Wingdings" panose="05000000000000000000" pitchFamily="2" charset="2"/>
              </a:rPr>
              <a:t>교육</a:t>
            </a:r>
            <a:r>
              <a:rPr lang="en-US" altLang="ko-KR" dirty="0" smtClean="0">
                <a:sym typeface="Wingdings" panose="05000000000000000000" pitchFamily="2" charset="2"/>
              </a:rPr>
              <a:t>, </a:t>
            </a:r>
            <a:r>
              <a:rPr lang="ko-KR" altLang="en-US" dirty="0" smtClean="0">
                <a:sym typeface="Wingdings" panose="05000000000000000000" pitchFamily="2" charset="2"/>
              </a:rPr>
              <a:t>번역 작업</a:t>
            </a:r>
            <a:r>
              <a:rPr lang="en-US" altLang="ko-KR" dirty="0" smtClean="0">
                <a:sym typeface="Wingdings" panose="05000000000000000000" pitchFamily="2" charset="2"/>
              </a:rPr>
              <a:t>, </a:t>
            </a:r>
            <a:r>
              <a:rPr lang="ko-KR" altLang="en-US" dirty="0" smtClean="0">
                <a:sym typeface="Wingdings" panose="05000000000000000000" pitchFamily="2" charset="2"/>
              </a:rPr>
              <a:t>매년 </a:t>
            </a:r>
            <a:r>
              <a:rPr lang="en-US" altLang="ko-KR" dirty="0" smtClean="0">
                <a:sym typeface="Wingdings" panose="05000000000000000000" pitchFamily="2" charset="2"/>
              </a:rPr>
              <a:t>100</a:t>
            </a:r>
            <a:r>
              <a:rPr lang="ko-KR" altLang="en-US" dirty="0" smtClean="0">
                <a:sym typeface="Wingdings" panose="05000000000000000000" pitchFamily="2" charset="2"/>
              </a:rPr>
              <a:t>명씩</a:t>
            </a:r>
            <a:endParaRPr lang="en-US" altLang="ko-KR" dirty="0">
              <a:sym typeface="Wingdings" panose="05000000000000000000" pitchFamily="2" charset="2"/>
            </a:endParaRPr>
          </a:p>
          <a:p>
            <a:r>
              <a:rPr lang="ko-KR" altLang="en-US" dirty="0" smtClean="0">
                <a:sym typeface="Wingdings" panose="05000000000000000000" pitchFamily="2" charset="2"/>
              </a:rPr>
              <a:t>고문서</a:t>
            </a:r>
            <a:r>
              <a:rPr lang="en-US" altLang="ko-KR" dirty="0" smtClean="0">
                <a:sym typeface="Wingdings" panose="05000000000000000000" pitchFamily="2" charset="2"/>
              </a:rPr>
              <a:t>/</a:t>
            </a:r>
            <a:r>
              <a:rPr lang="ko-KR" altLang="en-US" dirty="0" smtClean="0">
                <a:sym typeface="Wingdings" panose="05000000000000000000" pitchFamily="2" charset="2"/>
              </a:rPr>
              <a:t>현대 문서의 번역</a:t>
            </a:r>
            <a:r>
              <a:rPr lang="en-US" altLang="ko-KR" dirty="0" smtClean="0">
                <a:sym typeface="Wingdings" panose="05000000000000000000" pitchFamily="2" charset="2"/>
              </a:rPr>
              <a:t>, </a:t>
            </a:r>
            <a:r>
              <a:rPr lang="ko-KR" altLang="en-US" dirty="0" smtClean="0">
                <a:sym typeface="Wingdings" panose="05000000000000000000" pitchFamily="2" charset="2"/>
              </a:rPr>
              <a:t>공유를 통한 인문학의 급속한 발전 기대</a:t>
            </a:r>
            <a:endParaRPr lang="en-US" altLang="ko-KR" dirty="0" smtClean="0">
              <a:sym typeface="Wingdings" panose="05000000000000000000" pitchFamily="2" charset="2"/>
            </a:endParaRPr>
          </a:p>
          <a:p>
            <a:pPr lvl="1"/>
            <a:r>
              <a:rPr lang="ko-KR" altLang="en-US" dirty="0" smtClean="0">
                <a:sym typeface="Wingdings" panose="05000000000000000000" pitchFamily="2" charset="2"/>
              </a:rPr>
              <a:t>번역의 논란 제거</a:t>
            </a:r>
            <a:r>
              <a:rPr lang="en-US" altLang="ko-KR" dirty="0" smtClean="0">
                <a:sym typeface="Wingdings" panose="05000000000000000000" pitchFamily="2" charset="2"/>
              </a:rPr>
              <a:t>: </a:t>
            </a:r>
            <a:r>
              <a:rPr lang="ko-KR" altLang="en-US" dirty="0" err="1" smtClean="0">
                <a:sym typeface="Wingdings" panose="05000000000000000000" pitchFamily="2" charset="2"/>
              </a:rPr>
              <a:t>광개토태왕비문</a:t>
            </a:r>
            <a:r>
              <a:rPr lang="ko-KR" altLang="en-US" dirty="0" smtClean="0">
                <a:sym typeface="Wingdings" panose="05000000000000000000" pitchFamily="2" charset="2"/>
              </a:rPr>
              <a:t> 등</a:t>
            </a:r>
            <a:r>
              <a:rPr lang="en-US" altLang="ko-KR" dirty="0" smtClean="0">
                <a:sym typeface="Wingdings" panose="05000000000000000000" pitchFamily="2" charset="2"/>
              </a:rPr>
              <a:t>, AI</a:t>
            </a:r>
            <a:r>
              <a:rPr lang="ko-KR" altLang="en-US" dirty="0" smtClean="0">
                <a:sym typeface="Wingdings" panose="05000000000000000000" pitchFamily="2" charset="2"/>
              </a:rPr>
              <a:t>가 더 정확히 해석</a:t>
            </a:r>
            <a:endParaRPr lang="en-US" altLang="ko-KR" dirty="0" smtClean="0">
              <a:sym typeface="Wingdings" panose="05000000000000000000" pitchFamily="2" charset="2"/>
            </a:endParaRPr>
          </a:p>
          <a:p>
            <a:r>
              <a:rPr lang="ko-KR" altLang="en-US" dirty="0" err="1" smtClean="0">
                <a:sym typeface="Wingdings" panose="05000000000000000000" pitchFamily="2" charset="2"/>
              </a:rPr>
              <a:t>문헌속의</a:t>
            </a:r>
            <a:r>
              <a:rPr lang="ko-KR" altLang="en-US" dirty="0" smtClean="0">
                <a:sym typeface="Wingdings" panose="05000000000000000000" pitchFamily="2" charset="2"/>
              </a:rPr>
              <a:t> 지명</a:t>
            </a:r>
            <a:r>
              <a:rPr lang="en-US" altLang="ko-KR" dirty="0" smtClean="0">
                <a:sym typeface="Wingdings" panose="05000000000000000000" pitchFamily="2" charset="2"/>
              </a:rPr>
              <a:t>, </a:t>
            </a:r>
            <a:r>
              <a:rPr lang="ko-KR" altLang="en-US" dirty="0" smtClean="0">
                <a:sym typeface="Wingdings" panose="05000000000000000000" pitchFamily="2" charset="2"/>
              </a:rPr>
              <a:t>인명 등 </a:t>
            </a:r>
            <a:r>
              <a:rPr lang="ko-KR" altLang="en-US" dirty="0" err="1" smtClean="0">
                <a:sym typeface="Wingdings" panose="05000000000000000000" pitchFamily="2" charset="2"/>
              </a:rPr>
              <a:t>인티티</a:t>
            </a:r>
            <a:r>
              <a:rPr lang="ko-KR" altLang="en-US" dirty="0" smtClean="0">
                <a:sym typeface="Wingdings" panose="05000000000000000000" pitchFamily="2" charset="2"/>
              </a:rPr>
              <a:t> 식별을 통한 사학 발전</a:t>
            </a:r>
            <a:endParaRPr lang="en-US" altLang="ko-KR" dirty="0" smtClean="0">
              <a:sym typeface="Wingdings" panose="05000000000000000000" pitchFamily="2" charset="2"/>
            </a:endParaRPr>
          </a:p>
          <a:p>
            <a:pPr lvl="1"/>
            <a:r>
              <a:rPr lang="ko-KR" altLang="en-US" dirty="0" smtClean="0">
                <a:sym typeface="Wingdings" panose="05000000000000000000" pitchFamily="2" charset="2"/>
              </a:rPr>
              <a:t>고구려의 평양</a:t>
            </a:r>
            <a:r>
              <a:rPr lang="en-US" altLang="ko-KR" dirty="0" smtClean="0">
                <a:sym typeface="Wingdings" panose="05000000000000000000" pitchFamily="2" charset="2"/>
              </a:rPr>
              <a:t>?, </a:t>
            </a:r>
            <a:r>
              <a:rPr lang="ko-KR" altLang="en-US" dirty="0" err="1" smtClean="0">
                <a:sym typeface="Wingdings" panose="05000000000000000000" pitchFamily="2" charset="2"/>
              </a:rPr>
              <a:t>임나가야</a:t>
            </a:r>
            <a:r>
              <a:rPr lang="en-US" altLang="ko-KR" dirty="0" smtClean="0">
                <a:sym typeface="Wingdings" panose="05000000000000000000" pitchFamily="2" charset="2"/>
              </a:rPr>
              <a:t>? </a:t>
            </a:r>
            <a:r>
              <a:rPr lang="ko-KR" altLang="en-US" dirty="0" err="1" smtClean="0">
                <a:sym typeface="Wingdings" panose="05000000000000000000" pitchFamily="2" charset="2"/>
              </a:rPr>
              <a:t>안시성</a:t>
            </a:r>
            <a:r>
              <a:rPr lang="en-US" altLang="ko-KR" dirty="0" smtClean="0">
                <a:sym typeface="Wingdings" panose="05000000000000000000" pitchFamily="2" charset="2"/>
              </a:rPr>
              <a:t>, </a:t>
            </a:r>
            <a:r>
              <a:rPr lang="ko-KR" altLang="en-US" dirty="0" smtClean="0">
                <a:sym typeface="Wingdings" panose="05000000000000000000" pitchFamily="2" charset="2"/>
              </a:rPr>
              <a:t>살수</a:t>
            </a:r>
            <a:r>
              <a:rPr lang="en-US" altLang="ko-KR" dirty="0">
                <a:sym typeface="Wingdings" panose="05000000000000000000" pitchFamily="2" charset="2"/>
              </a:rPr>
              <a:t> </a:t>
            </a:r>
            <a:r>
              <a:rPr lang="ko-KR" altLang="en-US" dirty="0" smtClean="0">
                <a:sym typeface="Wingdings" panose="05000000000000000000" pitchFamily="2" charset="2"/>
              </a:rPr>
              <a:t>등</a:t>
            </a:r>
            <a:endParaRPr lang="ko-KR" altLang="en-US" dirty="0"/>
          </a:p>
        </p:txBody>
      </p:sp>
    </p:spTree>
    <p:extLst>
      <p:ext uri="{BB962C8B-B14F-4D97-AF65-F5344CB8AC3E}">
        <p14:creationId xmlns:p14="http://schemas.microsoft.com/office/powerpoint/2010/main" val="112951339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AI</a:t>
            </a:r>
            <a:r>
              <a:rPr lang="ko-KR" altLang="en-US" dirty="0" smtClean="0"/>
              <a:t>의 예술의 강점과 한계</a:t>
            </a:r>
            <a:endParaRPr lang="ko-KR" altLang="en-US" dirty="0"/>
          </a:p>
        </p:txBody>
      </p:sp>
      <p:sp>
        <p:nvSpPr>
          <p:cNvPr id="3" name="내용 개체 틀 2"/>
          <p:cNvSpPr>
            <a:spLocks noGrp="1"/>
          </p:cNvSpPr>
          <p:nvPr>
            <p:ph idx="1"/>
          </p:nvPr>
        </p:nvSpPr>
        <p:spPr/>
        <p:txBody>
          <a:bodyPr>
            <a:normAutofit/>
          </a:bodyPr>
          <a:lstStyle/>
          <a:p>
            <a:pPr lvl="0" fontAlgn="base"/>
            <a:r>
              <a:rPr lang="ko-KR" altLang="en-US" dirty="0" smtClean="0"/>
              <a:t>인류가 </a:t>
            </a:r>
            <a:r>
              <a:rPr lang="ko-KR" altLang="en-US" dirty="0"/>
              <a:t>만든 모든 예술작품을 다 알고 있다</a:t>
            </a:r>
            <a:r>
              <a:rPr lang="en-US" altLang="ko-KR" dirty="0"/>
              <a:t>.</a:t>
            </a:r>
            <a:endParaRPr lang="ko-KR" altLang="en-US" dirty="0"/>
          </a:p>
          <a:p>
            <a:pPr lvl="0" fontAlgn="base"/>
            <a:r>
              <a:rPr lang="ko-KR" altLang="en-US" dirty="0"/>
              <a:t>인간이 좋아하는 모든 음악을 다 알고 있다</a:t>
            </a:r>
            <a:r>
              <a:rPr lang="en-US" altLang="ko-KR" dirty="0"/>
              <a:t>.</a:t>
            </a:r>
            <a:endParaRPr lang="ko-KR" altLang="en-US" dirty="0"/>
          </a:p>
          <a:p>
            <a:pPr lvl="0" fontAlgn="base"/>
            <a:r>
              <a:rPr lang="ko-KR" altLang="en-US" dirty="0"/>
              <a:t>인간이 좋아하는 모든 문학 표현과 </a:t>
            </a:r>
            <a:r>
              <a:rPr lang="ko-KR" altLang="en-US" dirty="0" err="1"/>
              <a:t>스토리텔링</a:t>
            </a:r>
            <a:r>
              <a:rPr lang="ko-KR" altLang="en-US" dirty="0"/>
              <a:t> 및 문체를 모두 학습했다</a:t>
            </a:r>
            <a:r>
              <a:rPr lang="en-US" altLang="ko-KR" dirty="0"/>
              <a:t>.</a:t>
            </a:r>
            <a:endParaRPr lang="ko-KR" altLang="en-US" dirty="0"/>
          </a:p>
          <a:p>
            <a:pPr lvl="0" fontAlgn="base"/>
            <a:r>
              <a:rPr lang="ko-KR" altLang="en-US" dirty="0"/>
              <a:t>칼라의 수에서 압도적이다</a:t>
            </a:r>
            <a:r>
              <a:rPr lang="en-US" altLang="ko-KR" dirty="0"/>
              <a:t>.</a:t>
            </a:r>
            <a:endParaRPr lang="ko-KR" altLang="en-US" dirty="0"/>
          </a:p>
          <a:p>
            <a:pPr lvl="0" fontAlgn="base"/>
            <a:r>
              <a:rPr lang="ko-KR" altLang="en-US" dirty="0"/>
              <a:t>음의 개수에서 압도적이다</a:t>
            </a:r>
            <a:r>
              <a:rPr lang="en-US" altLang="ko-KR" dirty="0"/>
              <a:t>.</a:t>
            </a:r>
            <a:endParaRPr lang="ko-KR" altLang="en-US" dirty="0"/>
          </a:p>
          <a:p>
            <a:pPr lvl="0" fontAlgn="base"/>
            <a:r>
              <a:rPr lang="ko-KR" altLang="en-US" dirty="0"/>
              <a:t>캐릭터 제작에서 가장 아름다운 </a:t>
            </a:r>
            <a:r>
              <a:rPr lang="en-US" altLang="ko-KR" dirty="0"/>
              <a:t>(</a:t>
            </a:r>
            <a:r>
              <a:rPr lang="ko-KR" altLang="en-US" dirty="0"/>
              <a:t>인간이 좋아하는 모든 요소를 갖춘</a:t>
            </a:r>
            <a:r>
              <a:rPr lang="en-US" altLang="ko-KR" dirty="0"/>
              <a:t>) </a:t>
            </a:r>
            <a:r>
              <a:rPr lang="ko-KR" altLang="en-US" dirty="0"/>
              <a:t>캐릭터를 만들 수 있다</a:t>
            </a:r>
            <a:r>
              <a:rPr lang="en-US" altLang="ko-KR" dirty="0" smtClean="0"/>
              <a:t>.</a:t>
            </a:r>
          </a:p>
        </p:txBody>
      </p:sp>
    </p:spTree>
    <p:extLst>
      <p:ext uri="{BB962C8B-B14F-4D97-AF65-F5344CB8AC3E}">
        <p14:creationId xmlns:p14="http://schemas.microsoft.com/office/powerpoint/2010/main" val="17991471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AI</a:t>
            </a:r>
            <a:r>
              <a:rPr lang="ko-KR" altLang="en-US" dirty="0" smtClean="0"/>
              <a:t>와 예술 분야의 정리</a:t>
            </a:r>
            <a:endParaRPr lang="ko-KR" altLang="en-US" dirty="0"/>
          </a:p>
        </p:txBody>
      </p:sp>
      <p:sp>
        <p:nvSpPr>
          <p:cNvPr id="3" name="내용 개체 틀 2"/>
          <p:cNvSpPr>
            <a:spLocks noGrp="1"/>
          </p:cNvSpPr>
          <p:nvPr>
            <p:ph idx="1"/>
          </p:nvPr>
        </p:nvSpPr>
        <p:spPr/>
        <p:txBody>
          <a:bodyPr/>
          <a:lstStyle/>
          <a:p>
            <a:r>
              <a:rPr lang="ko-KR" altLang="en-US" dirty="0" smtClean="0"/>
              <a:t>예술은 인간을 위한 것</a:t>
            </a:r>
            <a:r>
              <a:rPr lang="en-US" altLang="ko-KR" dirty="0"/>
              <a:t> </a:t>
            </a:r>
            <a:r>
              <a:rPr lang="en-US" altLang="ko-KR" dirty="0" smtClean="0">
                <a:sym typeface="Wingdings" panose="05000000000000000000" pitchFamily="2" charset="2"/>
              </a:rPr>
              <a:t> </a:t>
            </a:r>
            <a:r>
              <a:rPr lang="ko-KR" altLang="en-US" dirty="0" smtClean="0">
                <a:sym typeface="Wingdings" panose="05000000000000000000" pitchFamily="2" charset="2"/>
              </a:rPr>
              <a:t>가치를 인간만이 평가할 수 있다</a:t>
            </a:r>
            <a:r>
              <a:rPr lang="en-US" altLang="ko-KR" dirty="0" smtClean="0">
                <a:sym typeface="Wingdings" panose="05000000000000000000" pitchFamily="2" charset="2"/>
              </a:rPr>
              <a:t>.</a:t>
            </a:r>
          </a:p>
          <a:p>
            <a:pPr lvl="1"/>
            <a:r>
              <a:rPr lang="en-US" altLang="ko-KR" dirty="0" smtClean="0">
                <a:sym typeface="Wingdings" panose="05000000000000000000" pitchFamily="2" charset="2"/>
              </a:rPr>
              <a:t>AI</a:t>
            </a:r>
            <a:r>
              <a:rPr lang="ko-KR" altLang="en-US" dirty="0" smtClean="0">
                <a:sym typeface="Wingdings" panose="05000000000000000000" pitchFamily="2" charset="2"/>
              </a:rPr>
              <a:t>는 </a:t>
            </a:r>
            <a:r>
              <a:rPr lang="en-US" altLang="ko-KR" dirty="0" smtClean="0">
                <a:sym typeface="Wingdings" panose="05000000000000000000" pitchFamily="2" charset="2"/>
              </a:rPr>
              <a:t>‘</a:t>
            </a:r>
            <a:r>
              <a:rPr lang="ko-KR" altLang="en-US" dirty="0" smtClean="0">
                <a:sym typeface="Wingdings" panose="05000000000000000000" pitchFamily="2" charset="2"/>
              </a:rPr>
              <a:t>히트 여부</a:t>
            </a:r>
            <a:r>
              <a:rPr lang="en-US" altLang="ko-KR" dirty="0">
                <a:sym typeface="Wingdings" panose="05000000000000000000" pitchFamily="2" charset="2"/>
              </a:rPr>
              <a:t> </a:t>
            </a:r>
            <a:r>
              <a:rPr lang="ko-KR" altLang="en-US" dirty="0" smtClean="0">
                <a:sym typeface="Wingdings" panose="05000000000000000000" pitchFamily="2" charset="2"/>
              </a:rPr>
              <a:t>감별</a:t>
            </a:r>
            <a:r>
              <a:rPr lang="en-US" altLang="ko-KR" dirty="0" smtClean="0">
                <a:sym typeface="Wingdings" panose="05000000000000000000" pitchFamily="2" charset="2"/>
              </a:rPr>
              <a:t>’</a:t>
            </a:r>
            <a:r>
              <a:rPr lang="ko-KR" altLang="en-US" dirty="0" smtClean="0">
                <a:sym typeface="Wingdings" panose="05000000000000000000" pitchFamily="2" charset="2"/>
              </a:rPr>
              <a:t>과 같은 보조수단</a:t>
            </a:r>
            <a:endParaRPr lang="en-US" altLang="ko-KR" dirty="0" smtClean="0">
              <a:sym typeface="Wingdings" panose="05000000000000000000" pitchFamily="2" charset="2"/>
            </a:endParaRPr>
          </a:p>
          <a:p>
            <a:pPr lvl="1"/>
            <a:r>
              <a:rPr lang="en-US" altLang="ko-KR" dirty="0" smtClean="0">
                <a:sym typeface="Wingdings" panose="05000000000000000000" pitchFamily="2" charset="2"/>
              </a:rPr>
              <a:t>AI</a:t>
            </a:r>
            <a:r>
              <a:rPr lang="ko-KR" altLang="en-US" dirty="0" smtClean="0">
                <a:sym typeface="Wingdings" panose="05000000000000000000" pitchFamily="2" charset="2"/>
              </a:rPr>
              <a:t>의 창작물이 완성은 아니다 </a:t>
            </a:r>
            <a:r>
              <a:rPr lang="en-US" altLang="ko-KR" dirty="0" smtClean="0">
                <a:sym typeface="Wingdings" panose="05000000000000000000" pitchFamily="2" charset="2"/>
              </a:rPr>
              <a:t> </a:t>
            </a:r>
            <a:r>
              <a:rPr lang="ko-KR" altLang="en-US" dirty="0" smtClean="0">
                <a:sym typeface="Wingdings" panose="05000000000000000000" pitchFamily="2" charset="2"/>
              </a:rPr>
              <a:t>예술가가 선택</a:t>
            </a:r>
            <a:endParaRPr lang="en-US" altLang="ko-KR" dirty="0">
              <a:sym typeface="Wingdings" panose="05000000000000000000" pitchFamily="2" charset="2"/>
            </a:endParaRPr>
          </a:p>
          <a:p>
            <a:pPr lvl="1"/>
            <a:r>
              <a:rPr lang="en-US" altLang="ko-KR" dirty="0" smtClean="0">
                <a:sym typeface="Wingdings" panose="05000000000000000000" pitchFamily="2" charset="2"/>
              </a:rPr>
              <a:t>AI</a:t>
            </a:r>
            <a:r>
              <a:rPr lang="ko-KR" altLang="en-US" dirty="0" smtClean="0">
                <a:sym typeface="Wingdings" panose="05000000000000000000" pitchFamily="2" charset="2"/>
              </a:rPr>
              <a:t>를 활용하면 창작물의 질과 양이 증대 가능</a:t>
            </a:r>
            <a:endParaRPr lang="en-US" altLang="ko-KR" dirty="0" smtClean="0">
              <a:sym typeface="Wingdings" panose="05000000000000000000" pitchFamily="2" charset="2"/>
            </a:endParaRPr>
          </a:p>
          <a:p>
            <a:pPr lvl="2"/>
            <a:r>
              <a:rPr lang="ko-KR" altLang="en-US" dirty="0" err="1" smtClean="0">
                <a:sym typeface="Wingdings" panose="05000000000000000000" pitchFamily="2" charset="2"/>
              </a:rPr>
              <a:t>대작가들</a:t>
            </a:r>
            <a:r>
              <a:rPr lang="ko-KR" altLang="en-US" dirty="0" smtClean="0">
                <a:sym typeface="Wingdings" panose="05000000000000000000" pitchFamily="2" charset="2"/>
              </a:rPr>
              <a:t> </a:t>
            </a:r>
            <a:r>
              <a:rPr lang="ko-KR" altLang="en-US" dirty="0" err="1" smtClean="0">
                <a:sym typeface="Wingdings" panose="05000000000000000000" pitchFamily="2" charset="2"/>
              </a:rPr>
              <a:t>보조작가들</a:t>
            </a:r>
            <a:r>
              <a:rPr lang="ko-KR" altLang="en-US" dirty="0" smtClean="0">
                <a:sym typeface="Wingdings" panose="05000000000000000000" pitchFamily="2" charset="2"/>
              </a:rPr>
              <a:t> 활용</a:t>
            </a:r>
            <a:r>
              <a:rPr lang="en-US" altLang="ko-KR" dirty="0" smtClean="0">
                <a:sym typeface="Wingdings" panose="05000000000000000000" pitchFamily="2" charset="2"/>
              </a:rPr>
              <a:t>, </a:t>
            </a:r>
            <a:r>
              <a:rPr lang="ko-KR" altLang="en-US" dirty="0" smtClean="0">
                <a:sym typeface="Wingdings" panose="05000000000000000000" pitchFamily="2" charset="2"/>
              </a:rPr>
              <a:t>큰 그림만 그리고</a:t>
            </a:r>
            <a:r>
              <a:rPr lang="en-US" altLang="ko-KR" dirty="0" smtClean="0">
                <a:sym typeface="Wingdings" panose="05000000000000000000" pitchFamily="2" charset="2"/>
              </a:rPr>
              <a:t>, </a:t>
            </a:r>
            <a:r>
              <a:rPr lang="ko-KR" altLang="en-US" dirty="0" smtClean="0">
                <a:sym typeface="Wingdings" panose="05000000000000000000" pitchFamily="2" charset="2"/>
              </a:rPr>
              <a:t>나머지는 보조원이</a:t>
            </a:r>
            <a:endParaRPr lang="en-US" altLang="ko-KR" dirty="0" smtClean="0">
              <a:sym typeface="Wingdings" panose="05000000000000000000" pitchFamily="2" charset="2"/>
            </a:endParaRPr>
          </a:p>
          <a:p>
            <a:r>
              <a:rPr lang="en-US" altLang="ko-KR" dirty="0" smtClean="0">
                <a:sym typeface="Wingdings" panose="05000000000000000000" pitchFamily="2" charset="2"/>
              </a:rPr>
              <a:t>AI</a:t>
            </a:r>
            <a:r>
              <a:rPr lang="ko-KR" altLang="en-US" dirty="0" smtClean="0">
                <a:sym typeface="Wingdings" panose="05000000000000000000" pitchFamily="2" charset="2"/>
              </a:rPr>
              <a:t>를 활용하면 일반 대중도 예술에 </a:t>
            </a:r>
            <a:r>
              <a:rPr lang="ko-KR" altLang="en-US" dirty="0" err="1" smtClean="0">
                <a:sym typeface="Wingdings" panose="05000000000000000000" pitchFamily="2" charset="2"/>
              </a:rPr>
              <a:t>접근가능</a:t>
            </a:r>
            <a:endParaRPr lang="en-US" altLang="ko-KR" dirty="0" smtClean="0">
              <a:sym typeface="Wingdings" panose="05000000000000000000" pitchFamily="2" charset="2"/>
            </a:endParaRPr>
          </a:p>
          <a:p>
            <a:pPr lvl="1"/>
            <a:r>
              <a:rPr lang="ko-KR" altLang="en-US" dirty="0" smtClean="0">
                <a:sym typeface="Wingdings" panose="05000000000000000000" pitchFamily="2" charset="2"/>
              </a:rPr>
              <a:t>화가</a:t>
            </a:r>
            <a:r>
              <a:rPr lang="en-US" altLang="ko-KR" dirty="0" smtClean="0">
                <a:sym typeface="Wingdings" panose="05000000000000000000" pitchFamily="2" charset="2"/>
              </a:rPr>
              <a:t>, </a:t>
            </a:r>
            <a:r>
              <a:rPr lang="ko-KR" altLang="en-US" dirty="0" smtClean="0">
                <a:sym typeface="Wingdings" panose="05000000000000000000" pitchFamily="2" charset="2"/>
              </a:rPr>
              <a:t>작곡가의 전유물에서 평준화</a:t>
            </a:r>
            <a:endParaRPr lang="en-US" altLang="ko-KR" dirty="0" smtClean="0">
              <a:sym typeface="Wingdings" panose="05000000000000000000" pitchFamily="2" charset="2"/>
            </a:endParaRPr>
          </a:p>
          <a:p>
            <a:r>
              <a:rPr lang="en-US" altLang="ko-KR" dirty="0" smtClean="0">
                <a:sym typeface="Wingdings" panose="05000000000000000000" pitchFamily="2" charset="2"/>
              </a:rPr>
              <a:t>AI</a:t>
            </a:r>
            <a:r>
              <a:rPr lang="ko-KR" altLang="en-US" dirty="0" smtClean="0">
                <a:sym typeface="Wingdings" panose="05000000000000000000" pitchFamily="2" charset="2"/>
              </a:rPr>
              <a:t>의 응용은 </a:t>
            </a:r>
            <a:r>
              <a:rPr lang="en-US" altLang="ko-KR" dirty="0" smtClean="0">
                <a:sym typeface="Wingdings" panose="05000000000000000000" pitchFamily="2" charset="2"/>
              </a:rPr>
              <a:t>“</a:t>
            </a:r>
            <a:r>
              <a:rPr lang="ko-KR" altLang="en-US" dirty="0" smtClean="0">
                <a:sym typeface="Wingdings" panose="05000000000000000000" pitchFamily="2" charset="2"/>
              </a:rPr>
              <a:t>누가 새로운 응용을 상상하는가</a:t>
            </a:r>
            <a:r>
              <a:rPr lang="en-US" altLang="ko-KR" dirty="0" smtClean="0">
                <a:sym typeface="Wingdings" panose="05000000000000000000" pitchFamily="2" charset="2"/>
              </a:rPr>
              <a:t>“</a:t>
            </a:r>
          </a:p>
          <a:p>
            <a:pPr lvl="1"/>
            <a:r>
              <a:rPr lang="ko-KR" altLang="en-US" dirty="0" smtClean="0"/>
              <a:t>필요는 발명의 어머니</a:t>
            </a:r>
            <a:endParaRPr lang="en-US" altLang="ko-KR" dirty="0"/>
          </a:p>
          <a:p>
            <a:pPr lvl="1"/>
            <a:r>
              <a:rPr lang="ko-KR" altLang="en-US" dirty="0" smtClean="0"/>
              <a:t>상상력을 키우는 것이 필요 </a:t>
            </a:r>
            <a:r>
              <a:rPr lang="en-US" altLang="ko-KR" dirty="0" smtClean="0">
                <a:sym typeface="Wingdings" panose="05000000000000000000" pitchFamily="2" charset="2"/>
              </a:rPr>
              <a:t> </a:t>
            </a:r>
            <a:r>
              <a:rPr lang="ko-KR" altLang="en-US" dirty="0" smtClean="0">
                <a:sym typeface="Wingdings" panose="05000000000000000000" pitchFamily="2" charset="2"/>
              </a:rPr>
              <a:t>창의 함양 교육</a:t>
            </a:r>
            <a:r>
              <a:rPr lang="en-US" altLang="ko-KR" dirty="0" smtClean="0">
                <a:sym typeface="Wingdings" panose="05000000000000000000" pitchFamily="2" charset="2"/>
              </a:rPr>
              <a:t>(?)</a:t>
            </a:r>
            <a:endParaRPr lang="ko-KR" altLang="en-US" dirty="0"/>
          </a:p>
        </p:txBody>
      </p:sp>
    </p:spTree>
    <p:extLst>
      <p:ext uri="{BB962C8B-B14F-4D97-AF65-F5344CB8AC3E}">
        <p14:creationId xmlns:p14="http://schemas.microsoft.com/office/powerpoint/2010/main" val="36107638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02941" y="0"/>
            <a:ext cx="10515600" cy="1325563"/>
          </a:xfrm>
        </p:spPr>
        <p:txBody>
          <a:bodyPr/>
          <a:lstStyle/>
          <a:p>
            <a:r>
              <a:rPr lang="ko-KR" altLang="en-US" dirty="0" smtClean="0"/>
              <a:t>음악 연주 로봇</a:t>
            </a:r>
            <a:endParaRPr lang="ko-KR" altLang="en-US" dirty="0"/>
          </a:p>
        </p:txBody>
      </p:sp>
      <p:sp>
        <p:nvSpPr>
          <p:cNvPr id="3" name="내용 개체 틀 2"/>
          <p:cNvSpPr>
            <a:spLocks noGrp="1"/>
          </p:cNvSpPr>
          <p:nvPr>
            <p:ph idx="1"/>
          </p:nvPr>
        </p:nvSpPr>
        <p:spPr>
          <a:xfrm>
            <a:off x="838200" y="1393902"/>
            <a:ext cx="10515600" cy="4783061"/>
          </a:xfrm>
        </p:spPr>
        <p:txBody>
          <a:bodyPr>
            <a:normAutofit/>
          </a:bodyPr>
          <a:lstStyle/>
          <a:p>
            <a:r>
              <a:rPr lang="en-US" altLang="ko-KR" i="1" dirty="0" smtClean="0"/>
              <a:t>“</a:t>
            </a:r>
            <a:r>
              <a:rPr lang="ko-KR" altLang="en-US" i="1" dirty="0" smtClean="0"/>
              <a:t>모든 </a:t>
            </a:r>
            <a:r>
              <a:rPr lang="ko-KR" altLang="en-US" i="1" dirty="0"/>
              <a:t>악기를 연주하는 것은 쉽습니다</a:t>
            </a:r>
            <a:r>
              <a:rPr lang="en-US" altLang="ko-KR" i="1" dirty="0"/>
              <a:t>. </a:t>
            </a:r>
            <a:r>
              <a:rPr lang="ko-KR" altLang="en-US" i="1" dirty="0"/>
              <a:t>적절한 시간에 올바른 건반을 터치하기만 하면 악기가 자동으로 연주됩니다</a:t>
            </a:r>
            <a:r>
              <a:rPr lang="en-US" altLang="ko-KR" i="1" dirty="0"/>
              <a:t>.“ </a:t>
            </a:r>
            <a:r>
              <a:rPr lang="ko-KR" altLang="en-US" i="1" dirty="0"/>
              <a:t>요한 </a:t>
            </a:r>
            <a:r>
              <a:rPr lang="ko-KR" altLang="en-US" i="1" dirty="0" err="1"/>
              <a:t>세바스찬</a:t>
            </a:r>
            <a:r>
              <a:rPr lang="ko-KR" altLang="en-US" i="1" dirty="0"/>
              <a:t> 바흐</a:t>
            </a:r>
            <a:endParaRPr lang="ko-KR" altLang="en-US" dirty="0"/>
          </a:p>
          <a:p>
            <a:r>
              <a:rPr lang="ko-KR" altLang="en-US" dirty="0" smtClean="0"/>
              <a:t>자동 연주 피아노의 등장</a:t>
            </a:r>
            <a:r>
              <a:rPr lang="en-US" altLang="ko-KR" dirty="0" smtClean="0"/>
              <a:t>: </a:t>
            </a:r>
            <a:r>
              <a:rPr lang="ko-KR" altLang="en-US" dirty="0" smtClean="0"/>
              <a:t>원격 연주 가능</a:t>
            </a:r>
            <a:endParaRPr lang="en-US" altLang="ko-KR" dirty="0"/>
          </a:p>
          <a:p>
            <a:r>
              <a:rPr lang="ko-KR" altLang="en-US" dirty="0" smtClean="0"/>
              <a:t>유명 연주자의 연주를 재연 </a:t>
            </a:r>
            <a:r>
              <a:rPr lang="en-US" altLang="ko-KR" dirty="0" smtClean="0">
                <a:sym typeface="Wingdings" panose="05000000000000000000" pitchFamily="2" charset="2"/>
              </a:rPr>
              <a:t> </a:t>
            </a:r>
            <a:r>
              <a:rPr lang="ko-KR" altLang="en-US" dirty="0" smtClean="0">
                <a:sym typeface="Wingdings" panose="05000000000000000000" pitchFamily="2" charset="2"/>
              </a:rPr>
              <a:t>글로벌 연주회 </a:t>
            </a:r>
            <a:r>
              <a:rPr lang="en-US" altLang="ko-KR" dirty="0" smtClean="0">
                <a:sym typeface="Wingdings" panose="05000000000000000000" pitchFamily="2" charset="2"/>
              </a:rPr>
              <a:t>vs BTS </a:t>
            </a:r>
            <a:r>
              <a:rPr lang="ko-KR" altLang="en-US" dirty="0" smtClean="0">
                <a:sym typeface="Wingdings" panose="05000000000000000000" pitchFamily="2" charset="2"/>
              </a:rPr>
              <a:t>공연</a:t>
            </a:r>
            <a:endParaRPr lang="en-US" altLang="ko-KR" dirty="0" smtClean="0"/>
          </a:p>
          <a:p>
            <a:endParaRPr lang="en-US" altLang="ko-KR" dirty="0" smtClean="0"/>
          </a:p>
          <a:p>
            <a:endParaRPr lang="ko-KR" altLang="en-US" dirty="0"/>
          </a:p>
        </p:txBody>
      </p:sp>
      <p:pic>
        <p:nvPicPr>
          <p:cNvPr id="5" name="그림 4"/>
          <p:cNvPicPr>
            <a:picLocks noChangeAspect="1"/>
          </p:cNvPicPr>
          <p:nvPr/>
        </p:nvPicPr>
        <p:blipFill>
          <a:blip r:embed="rId2"/>
          <a:stretch>
            <a:fillRect/>
          </a:stretch>
        </p:blipFill>
        <p:spPr>
          <a:xfrm>
            <a:off x="3111190" y="3679902"/>
            <a:ext cx="8742664" cy="3021981"/>
          </a:xfrm>
          <a:prstGeom prst="rect">
            <a:avLst/>
          </a:prstGeom>
        </p:spPr>
      </p:pic>
    </p:spTree>
    <p:extLst>
      <p:ext uri="{BB962C8B-B14F-4D97-AF65-F5344CB8AC3E}">
        <p14:creationId xmlns:p14="http://schemas.microsoft.com/office/powerpoint/2010/main" val="20507235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a:t>악기 연주 </a:t>
            </a:r>
            <a:r>
              <a:rPr lang="ko-KR" altLang="en-US" dirty="0" smtClean="0"/>
              <a:t>로봇</a:t>
            </a:r>
            <a:endParaRPr lang="ko-KR" altLang="en-US" dirty="0"/>
          </a:p>
        </p:txBody>
      </p:sp>
      <p:sp>
        <p:nvSpPr>
          <p:cNvPr id="3" name="내용 개체 틀 2"/>
          <p:cNvSpPr>
            <a:spLocks noGrp="1"/>
          </p:cNvSpPr>
          <p:nvPr>
            <p:ph idx="1"/>
          </p:nvPr>
        </p:nvSpPr>
        <p:spPr>
          <a:xfrm>
            <a:off x="838201" y="1825625"/>
            <a:ext cx="7759390" cy="4351338"/>
          </a:xfrm>
        </p:spPr>
        <p:txBody>
          <a:bodyPr/>
          <a:lstStyle/>
          <a:p>
            <a:r>
              <a:rPr lang="ko-KR" altLang="en-US" dirty="0" smtClean="0"/>
              <a:t>바이올린</a:t>
            </a:r>
            <a:r>
              <a:rPr lang="en-US" altLang="ko-KR" dirty="0"/>
              <a:t>, </a:t>
            </a:r>
            <a:r>
              <a:rPr lang="ko-KR" altLang="en-US" dirty="0"/>
              <a:t>피아노</a:t>
            </a:r>
            <a:r>
              <a:rPr lang="en-US" altLang="ko-KR" dirty="0"/>
              <a:t>, </a:t>
            </a:r>
            <a:r>
              <a:rPr lang="ko-KR" altLang="en-US" dirty="0"/>
              <a:t>기타</a:t>
            </a:r>
            <a:r>
              <a:rPr lang="en-US" altLang="ko-KR" dirty="0"/>
              <a:t>, </a:t>
            </a:r>
            <a:r>
              <a:rPr lang="ko-KR" altLang="en-US" dirty="0"/>
              <a:t>드럼</a:t>
            </a:r>
            <a:r>
              <a:rPr lang="en-US" altLang="ko-KR" dirty="0"/>
              <a:t>, </a:t>
            </a:r>
            <a:r>
              <a:rPr lang="ko-KR" altLang="en-US" dirty="0"/>
              <a:t>트럼펫 모든 악기를 </a:t>
            </a:r>
            <a:r>
              <a:rPr lang="ko-KR" altLang="en-US" dirty="0" err="1"/>
              <a:t>휴머노이드가</a:t>
            </a:r>
            <a:r>
              <a:rPr lang="ko-KR" altLang="en-US" dirty="0"/>
              <a:t> 연주</a:t>
            </a:r>
            <a:endParaRPr lang="en-US" altLang="ko-KR" dirty="0"/>
          </a:p>
          <a:p>
            <a:r>
              <a:rPr lang="ko-KR" altLang="en-US" dirty="0"/>
              <a:t>특수 로봇</a:t>
            </a:r>
            <a:r>
              <a:rPr lang="en-US" altLang="ko-KR" dirty="0"/>
              <a:t>: </a:t>
            </a:r>
          </a:p>
          <a:p>
            <a:pPr lvl="1"/>
            <a:r>
              <a:rPr lang="en-US" altLang="ko-KR" dirty="0"/>
              <a:t>2013</a:t>
            </a:r>
            <a:r>
              <a:rPr lang="ko-KR" altLang="en-US" dirty="0"/>
              <a:t>년 </a:t>
            </a:r>
            <a:r>
              <a:rPr lang="ko-KR" altLang="en-US" dirty="0" err="1"/>
              <a:t>도쿄대</a:t>
            </a:r>
            <a:r>
              <a:rPr lang="en-US" altLang="ko-KR" dirty="0"/>
              <a:t>, Z-Machines, </a:t>
            </a:r>
            <a:r>
              <a:rPr lang="ko-KR" altLang="en-US" dirty="0"/>
              <a:t>손가락이 </a:t>
            </a:r>
            <a:r>
              <a:rPr lang="en-US" altLang="ko-KR" dirty="0"/>
              <a:t>78</a:t>
            </a:r>
            <a:r>
              <a:rPr lang="ko-KR" altLang="en-US" dirty="0"/>
              <a:t>개로 피아노 </a:t>
            </a:r>
            <a:endParaRPr lang="en-US" altLang="ko-KR" dirty="0"/>
          </a:p>
          <a:p>
            <a:pPr lvl="2"/>
            <a:r>
              <a:rPr lang="en-US" altLang="ko-KR" dirty="0">
                <a:sym typeface="Wingdings" panose="05000000000000000000" pitchFamily="2" charset="2"/>
              </a:rPr>
              <a:t> </a:t>
            </a:r>
            <a:r>
              <a:rPr lang="ko-KR" altLang="en-US" dirty="0">
                <a:sym typeface="Wingdings" panose="05000000000000000000" pitchFamily="2" charset="2"/>
              </a:rPr>
              <a:t>인간이 연주 불가능한 곡 연주 가능</a:t>
            </a:r>
            <a:endParaRPr lang="en-US" altLang="ko-KR" dirty="0">
              <a:sym typeface="Wingdings" panose="05000000000000000000" pitchFamily="2" charset="2"/>
            </a:endParaRPr>
          </a:p>
          <a:p>
            <a:pPr lvl="2"/>
            <a:r>
              <a:rPr lang="ko-KR" altLang="en-US" dirty="0">
                <a:sym typeface="Wingdings" panose="05000000000000000000" pitchFamily="2" charset="2"/>
              </a:rPr>
              <a:t>가장</a:t>
            </a:r>
            <a:r>
              <a:rPr lang="en-US" altLang="ko-KR" dirty="0">
                <a:sym typeface="Wingdings" panose="05000000000000000000" pitchFamily="2" charset="2"/>
              </a:rPr>
              <a:t> </a:t>
            </a:r>
            <a:r>
              <a:rPr lang="ko-KR" altLang="en-US" dirty="0">
                <a:sym typeface="Wingdings" panose="05000000000000000000" pitchFamily="2" charset="2"/>
              </a:rPr>
              <a:t>어려운 피아노곡</a:t>
            </a:r>
            <a:r>
              <a:rPr lang="en-US" altLang="ko-KR" dirty="0">
                <a:sym typeface="Wingdings" panose="05000000000000000000" pitchFamily="2" charset="2"/>
              </a:rPr>
              <a:t>: </a:t>
            </a:r>
            <a:r>
              <a:rPr lang="ko-KR" altLang="en-US" dirty="0" err="1">
                <a:sym typeface="Wingdings" panose="05000000000000000000" pitchFamily="2" charset="2"/>
              </a:rPr>
              <a:t>라흐마니노프</a:t>
            </a:r>
            <a:r>
              <a:rPr lang="ko-KR" altLang="en-US" dirty="0">
                <a:sym typeface="Wingdings" panose="05000000000000000000" pitchFamily="2" charset="2"/>
              </a:rPr>
              <a:t> </a:t>
            </a:r>
            <a:r>
              <a:rPr lang="en-US" altLang="ko-KR" dirty="0">
                <a:sym typeface="Wingdings" panose="05000000000000000000" pitchFamily="2" charset="2"/>
              </a:rPr>
              <a:t>(</a:t>
            </a:r>
            <a:r>
              <a:rPr lang="ko-KR" altLang="en-US" dirty="0">
                <a:sym typeface="Wingdings" panose="05000000000000000000" pitchFamily="2" charset="2"/>
              </a:rPr>
              <a:t>장신에 손가락이 김</a:t>
            </a:r>
            <a:r>
              <a:rPr lang="en-US" altLang="ko-KR" dirty="0">
                <a:sym typeface="Wingdings" panose="05000000000000000000" pitchFamily="2" charset="2"/>
              </a:rPr>
              <a:t>)</a:t>
            </a:r>
          </a:p>
          <a:p>
            <a:r>
              <a:rPr lang="ko-KR" altLang="en-US" dirty="0" err="1">
                <a:sym typeface="Wingdings" panose="05000000000000000000" pitchFamily="2" charset="2"/>
              </a:rPr>
              <a:t>록밴드</a:t>
            </a:r>
            <a:r>
              <a:rPr lang="ko-KR" altLang="en-US" dirty="0">
                <a:sym typeface="Wingdings" panose="05000000000000000000" pitchFamily="2" charset="2"/>
              </a:rPr>
              <a:t> 구성</a:t>
            </a:r>
            <a:r>
              <a:rPr lang="en-US" altLang="ko-KR" dirty="0">
                <a:sym typeface="Wingdings" panose="05000000000000000000" pitchFamily="2" charset="2"/>
              </a:rPr>
              <a:t>, </a:t>
            </a:r>
            <a:r>
              <a:rPr lang="ko-KR" altLang="en-US" dirty="0">
                <a:sym typeface="Wingdings" panose="05000000000000000000" pitchFamily="2" charset="2"/>
              </a:rPr>
              <a:t>협연 가능</a:t>
            </a:r>
            <a:endParaRPr lang="en-US" altLang="ko-KR" dirty="0">
              <a:sym typeface="Wingdings" panose="05000000000000000000" pitchFamily="2" charset="2"/>
            </a:endParaRPr>
          </a:p>
          <a:p>
            <a:r>
              <a:rPr lang="ko-KR" altLang="en-US" dirty="0">
                <a:sym typeface="Wingdings" panose="05000000000000000000" pitchFamily="2" charset="2"/>
              </a:rPr>
              <a:t>로봇 오케스트라와 지휘자</a:t>
            </a:r>
            <a:r>
              <a:rPr lang="en-US" altLang="ko-KR" dirty="0">
                <a:sym typeface="Wingdings" panose="05000000000000000000" pitchFamily="2" charset="2"/>
              </a:rPr>
              <a:t>(</a:t>
            </a:r>
            <a:r>
              <a:rPr lang="ko-KR" altLang="en-US" dirty="0">
                <a:sym typeface="Wingdings" panose="05000000000000000000" pitchFamily="2" charset="2"/>
              </a:rPr>
              <a:t>인간</a:t>
            </a:r>
            <a:r>
              <a:rPr lang="en-US" altLang="ko-KR" dirty="0">
                <a:sym typeface="Wingdings" panose="05000000000000000000" pitchFamily="2" charset="2"/>
              </a:rPr>
              <a:t>)</a:t>
            </a:r>
            <a:endParaRPr lang="ko-KR" altLang="en-US" dirty="0"/>
          </a:p>
          <a:p>
            <a:endParaRPr lang="ko-KR" altLang="en-US" dirty="0"/>
          </a:p>
        </p:txBody>
      </p:sp>
      <p:pic>
        <p:nvPicPr>
          <p:cNvPr id="4" name="그림 3"/>
          <p:cNvPicPr>
            <a:picLocks noChangeAspect="1"/>
          </p:cNvPicPr>
          <p:nvPr/>
        </p:nvPicPr>
        <p:blipFill>
          <a:blip r:embed="rId2"/>
          <a:stretch>
            <a:fillRect/>
          </a:stretch>
        </p:blipFill>
        <p:spPr>
          <a:xfrm>
            <a:off x="8454102" y="375302"/>
            <a:ext cx="3598415" cy="2869703"/>
          </a:xfrm>
          <a:prstGeom prst="rect">
            <a:avLst/>
          </a:prstGeom>
        </p:spPr>
      </p:pic>
    </p:spTree>
    <p:extLst>
      <p:ext uri="{BB962C8B-B14F-4D97-AF65-F5344CB8AC3E}">
        <p14:creationId xmlns:p14="http://schemas.microsoft.com/office/powerpoint/2010/main" val="6243748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AI</a:t>
            </a:r>
            <a:r>
              <a:rPr lang="ko-KR" altLang="en-US" dirty="0" smtClean="0"/>
              <a:t>와 미술</a:t>
            </a:r>
            <a:endParaRPr lang="ko-KR" altLang="en-US" dirty="0"/>
          </a:p>
        </p:txBody>
      </p:sp>
      <p:sp>
        <p:nvSpPr>
          <p:cNvPr id="3" name="내용 개체 틀 2"/>
          <p:cNvSpPr>
            <a:spLocks noGrp="1"/>
          </p:cNvSpPr>
          <p:nvPr>
            <p:ph idx="1"/>
          </p:nvPr>
        </p:nvSpPr>
        <p:spPr/>
        <p:txBody>
          <a:bodyPr>
            <a:normAutofit/>
          </a:bodyPr>
          <a:lstStyle/>
          <a:p>
            <a:r>
              <a:rPr lang="ko-KR" altLang="en-US" dirty="0" smtClean="0"/>
              <a:t>미술</a:t>
            </a:r>
            <a:r>
              <a:rPr lang="en-US" altLang="ko-KR" dirty="0" smtClean="0"/>
              <a:t>: </a:t>
            </a:r>
            <a:r>
              <a:rPr lang="ko-KR" altLang="en-US" dirty="0" smtClean="0"/>
              <a:t>작품 스타일 변환</a:t>
            </a:r>
            <a:r>
              <a:rPr lang="en-US" altLang="ko-KR" dirty="0" smtClean="0"/>
              <a:t>, </a:t>
            </a:r>
            <a:r>
              <a:rPr lang="ko-KR" altLang="en-US" dirty="0" smtClean="0"/>
              <a:t>새로운 작품</a:t>
            </a:r>
            <a:r>
              <a:rPr lang="en-US" altLang="ko-KR" dirty="0" smtClean="0"/>
              <a:t> </a:t>
            </a:r>
          </a:p>
          <a:p>
            <a:pPr lvl="1"/>
            <a:r>
              <a:rPr lang="ko-KR" altLang="en-US" dirty="0" smtClean="0"/>
              <a:t>모든 작품을 학습</a:t>
            </a:r>
            <a:endParaRPr lang="en-US" altLang="ko-KR" dirty="0" smtClean="0"/>
          </a:p>
          <a:p>
            <a:pPr lvl="1"/>
            <a:r>
              <a:rPr lang="ko-KR" altLang="en-US" dirty="0" smtClean="0"/>
              <a:t>화가의 스타일을 학습</a:t>
            </a:r>
            <a:endParaRPr lang="en-US" altLang="ko-KR" dirty="0" smtClean="0"/>
          </a:p>
          <a:p>
            <a:pPr lvl="1"/>
            <a:r>
              <a:rPr lang="ko-KR" altLang="en-US" dirty="0" smtClean="0"/>
              <a:t>아름다움의 기준</a:t>
            </a:r>
            <a:r>
              <a:rPr lang="en-US" altLang="ko-KR" dirty="0" smtClean="0"/>
              <a:t>: </a:t>
            </a:r>
            <a:r>
              <a:rPr lang="ko-KR" altLang="en-US" dirty="0" smtClean="0"/>
              <a:t>균형과 대칭</a:t>
            </a:r>
            <a:r>
              <a:rPr lang="en-US" altLang="ko-KR" dirty="0" smtClean="0"/>
              <a:t>, </a:t>
            </a:r>
            <a:r>
              <a:rPr lang="ko-KR" altLang="en-US" dirty="0" smtClean="0"/>
              <a:t>황금비율 </a:t>
            </a:r>
            <a:r>
              <a:rPr lang="en-US" altLang="ko-KR" dirty="0" smtClean="0"/>
              <a:t>1:1.618</a:t>
            </a:r>
          </a:p>
          <a:p>
            <a:pPr lvl="2"/>
            <a:r>
              <a:rPr lang="en-US" altLang="ko-KR" dirty="0" smtClean="0"/>
              <a:t>AI</a:t>
            </a:r>
            <a:r>
              <a:rPr lang="ko-KR" altLang="en-US" dirty="0" smtClean="0"/>
              <a:t>는 가장 정확한 아름다움을 생성 </a:t>
            </a:r>
            <a:endParaRPr lang="en-US" altLang="ko-KR" dirty="0" smtClean="0"/>
          </a:p>
          <a:p>
            <a:pPr lvl="1"/>
            <a:r>
              <a:rPr lang="ko-KR" altLang="en-US" dirty="0" smtClean="0"/>
              <a:t>구글 </a:t>
            </a:r>
            <a:r>
              <a:rPr lang="ko-KR" altLang="en-US" dirty="0" err="1" smtClean="0"/>
              <a:t>딥드림</a:t>
            </a:r>
            <a:r>
              <a:rPr lang="en-US" altLang="ko-KR" dirty="0" smtClean="0"/>
              <a:t>, 29</a:t>
            </a:r>
            <a:r>
              <a:rPr lang="ko-KR" altLang="en-US" dirty="0" smtClean="0"/>
              <a:t>점의 작품 전시회 </a:t>
            </a:r>
            <a:r>
              <a:rPr lang="en-US" altLang="ko-KR" dirty="0" smtClean="0"/>
              <a:t>2016</a:t>
            </a:r>
            <a:r>
              <a:rPr lang="ko-KR" altLang="en-US" dirty="0" smtClean="0"/>
              <a:t>년</a:t>
            </a:r>
            <a:endParaRPr lang="en-US" altLang="ko-KR" dirty="0" smtClean="0"/>
          </a:p>
          <a:p>
            <a:r>
              <a:rPr lang="ko-KR" altLang="en-US" dirty="0" smtClean="0"/>
              <a:t>누구나 음악과 미술 창작이 가능</a:t>
            </a:r>
            <a:r>
              <a:rPr lang="en-US" altLang="ko-KR" dirty="0" smtClean="0"/>
              <a:t>?</a:t>
            </a:r>
          </a:p>
        </p:txBody>
      </p:sp>
      <p:pic>
        <p:nvPicPr>
          <p:cNvPr id="4" name="그림 3"/>
          <p:cNvPicPr>
            <a:picLocks noChangeAspect="1"/>
          </p:cNvPicPr>
          <p:nvPr/>
        </p:nvPicPr>
        <p:blipFill>
          <a:blip r:embed="rId2"/>
          <a:stretch>
            <a:fillRect/>
          </a:stretch>
        </p:blipFill>
        <p:spPr>
          <a:xfrm>
            <a:off x="7147726" y="434733"/>
            <a:ext cx="5044274" cy="3165717"/>
          </a:xfrm>
          <a:prstGeom prst="rect">
            <a:avLst/>
          </a:prstGeom>
        </p:spPr>
      </p:pic>
    </p:spTree>
    <p:extLst>
      <p:ext uri="{BB962C8B-B14F-4D97-AF65-F5344CB8AC3E}">
        <p14:creationId xmlns:p14="http://schemas.microsoft.com/office/powerpoint/2010/main" val="29235364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국립중앙과학관의 </a:t>
            </a:r>
            <a:r>
              <a:rPr lang="en-US" altLang="ko-KR" dirty="0" smtClean="0"/>
              <a:t>AI</a:t>
            </a:r>
            <a:r>
              <a:rPr lang="ko-KR" altLang="en-US" dirty="0" smtClean="0"/>
              <a:t>와 </a:t>
            </a:r>
            <a:r>
              <a:rPr lang="ko-KR" altLang="en-US" dirty="0"/>
              <a:t>예</a:t>
            </a:r>
            <a:r>
              <a:rPr lang="ko-KR" altLang="en-US" dirty="0" smtClean="0"/>
              <a:t>술 전시회</a:t>
            </a:r>
            <a:r>
              <a:rPr lang="en-US" altLang="ko-KR" dirty="0" smtClean="0"/>
              <a:t>, 2021</a:t>
            </a:r>
            <a:endParaRPr lang="ko-KR" altLang="en-US" dirty="0"/>
          </a:p>
        </p:txBody>
      </p:sp>
      <p:sp>
        <p:nvSpPr>
          <p:cNvPr id="3" name="내용 개체 틀 2"/>
          <p:cNvSpPr>
            <a:spLocks noGrp="1"/>
          </p:cNvSpPr>
          <p:nvPr>
            <p:ph idx="1"/>
          </p:nvPr>
        </p:nvSpPr>
        <p:spPr/>
        <p:txBody>
          <a:bodyPr/>
          <a:lstStyle/>
          <a:p>
            <a:endParaRPr lang="ko-KR" altLang="en-US"/>
          </a:p>
        </p:txBody>
      </p:sp>
      <p:pic>
        <p:nvPicPr>
          <p:cNvPr id="4" name="그림 3"/>
          <p:cNvPicPr>
            <a:picLocks noChangeAspect="1"/>
          </p:cNvPicPr>
          <p:nvPr/>
        </p:nvPicPr>
        <p:blipFill>
          <a:blip r:embed="rId2"/>
          <a:stretch>
            <a:fillRect/>
          </a:stretch>
        </p:blipFill>
        <p:spPr>
          <a:xfrm>
            <a:off x="1155121" y="1690687"/>
            <a:ext cx="9623612" cy="4843927"/>
          </a:xfrm>
          <a:prstGeom prst="rect">
            <a:avLst/>
          </a:prstGeom>
        </p:spPr>
      </p:pic>
    </p:spTree>
    <p:extLst>
      <p:ext uri="{BB962C8B-B14F-4D97-AF65-F5344CB8AC3E}">
        <p14:creationId xmlns:p14="http://schemas.microsoft.com/office/powerpoint/2010/main" val="23784628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DeepArt</a:t>
            </a:r>
            <a:r>
              <a:rPr lang="ko-KR" altLang="en-US" dirty="0" smtClean="0"/>
              <a:t>사</a:t>
            </a:r>
            <a:endParaRPr lang="ko-KR" altLang="en-US" dirty="0"/>
          </a:p>
        </p:txBody>
      </p:sp>
      <p:sp>
        <p:nvSpPr>
          <p:cNvPr id="3" name="내용 개체 틀 2"/>
          <p:cNvSpPr>
            <a:spLocks noGrp="1"/>
          </p:cNvSpPr>
          <p:nvPr>
            <p:ph idx="1"/>
          </p:nvPr>
        </p:nvSpPr>
        <p:spPr/>
        <p:txBody>
          <a:bodyPr/>
          <a:lstStyle/>
          <a:p>
            <a:r>
              <a:rPr lang="ko-KR" altLang="en-US" dirty="0" smtClean="0"/>
              <a:t>고객이 올린 사진을 화가의 스타일로 변환</a:t>
            </a:r>
            <a:endParaRPr lang="en-US" altLang="ko-KR" dirty="0" smtClean="0"/>
          </a:p>
          <a:p>
            <a:r>
              <a:rPr lang="ko-KR" altLang="en-US" dirty="0" smtClean="0"/>
              <a:t>고객의 작품을 공개 </a:t>
            </a:r>
            <a:endParaRPr lang="ko-KR" altLang="en-US" dirty="0"/>
          </a:p>
        </p:txBody>
      </p:sp>
      <p:pic>
        <p:nvPicPr>
          <p:cNvPr id="4" name="그림 3"/>
          <p:cNvPicPr>
            <a:picLocks noChangeAspect="1"/>
          </p:cNvPicPr>
          <p:nvPr/>
        </p:nvPicPr>
        <p:blipFill>
          <a:blip r:embed="rId2"/>
          <a:stretch>
            <a:fillRect/>
          </a:stretch>
        </p:blipFill>
        <p:spPr>
          <a:xfrm>
            <a:off x="4455473" y="2622047"/>
            <a:ext cx="6987538" cy="3857121"/>
          </a:xfrm>
          <a:prstGeom prst="rect">
            <a:avLst/>
          </a:prstGeom>
        </p:spPr>
      </p:pic>
    </p:spTree>
    <p:extLst>
      <p:ext uri="{BB962C8B-B14F-4D97-AF65-F5344CB8AC3E}">
        <p14:creationId xmlns:p14="http://schemas.microsoft.com/office/powerpoint/2010/main" val="29364147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로봇 화가</a:t>
            </a:r>
            <a:endParaRPr lang="ko-KR" altLang="en-US" dirty="0"/>
          </a:p>
        </p:txBody>
      </p:sp>
      <p:sp>
        <p:nvSpPr>
          <p:cNvPr id="3" name="내용 개체 틀 2"/>
          <p:cNvSpPr>
            <a:spLocks noGrp="1"/>
          </p:cNvSpPr>
          <p:nvPr>
            <p:ph idx="1"/>
          </p:nvPr>
        </p:nvSpPr>
        <p:spPr>
          <a:xfrm>
            <a:off x="414337" y="1427746"/>
            <a:ext cx="7119938" cy="4351338"/>
          </a:xfrm>
        </p:spPr>
        <p:txBody>
          <a:bodyPr/>
          <a:lstStyle/>
          <a:p>
            <a:r>
              <a:rPr lang="ko-KR" altLang="en-US" dirty="0" smtClean="0"/>
              <a:t>중국</a:t>
            </a:r>
            <a:r>
              <a:rPr lang="en-US" altLang="ko-KR" dirty="0" smtClean="0"/>
              <a:t>, </a:t>
            </a:r>
            <a:r>
              <a:rPr lang="ko-KR" altLang="en-US" dirty="0" smtClean="0"/>
              <a:t>나무인형을 줄로 조정</a:t>
            </a:r>
            <a:r>
              <a:rPr lang="en-US" altLang="ko-KR" dirty="0" smtClean="0"/>
              <a:t>, </a:t>
            </a:r>
            <a:r>
              <a:rPr lang="ko-KR" altLang="en-US" dirty="0" smtClean="0"/>
              <a:t>서예</a:t>
            </a:r>
            <a:endParaRPr lang="en-US" altLang="ko-KR" dirty="0" smtClean="0"/>
          </a:p>
          <a:p>
            <a:r>
              <a:rPr lang="en-US" altLang="ko-KR" dirty="0" smtClean="0"/>
              <a:t>2019</a:t>
            </a:r>
            <a:r>
              <a:rPr lang="ko-KR" altLang="en-US" dirty="0" smtClean="0"/>
              <a:t>년 수묵화 로봇 </a:t>
            </a:r>
            <a:r>
              <a:rPr lang="en-US" altLang="ko-KR" dirty="0" smtClean="0"/>
              <a:t>‘</a:t>
            </a:r>
            <a:r>
              <a:rPr lang="ko-KR" altLang="en-US" dirty="0" err="1" smtClean="0"/>
              <a:t>제미니</a:t>
            </a:r>
            <a:r>
              <a:rPr lang="en-US" altLang="ko-KR" dirty="0" smtClean="0"/>
              <a:t>‘</a:t>
            </a:r>
          </a:p>
          <a:p>
            <a:pPr lvl="1"/>
            <a:r>
              <a:rPr lang="ko-KR" altLang="en-US" dirty="0" smtClean="0"/>
              <a:t>정교한 작품 충분히 제작 가능</a:t>
            </a:r>
            <a:endParaRPr lang="en-US" altLang="ko-KR" dirty="0" smtClean="0"/>
          </a:p>
          <a:p>
            <a:pPr lvl="1"/>
            <a:r>
              <a:rPr lang="ko-KR" altLang="en-US" dirty="0" smtClean="0"/>
              <a:t>유명 화가의 작품을 동일하게 그리는 것</a:t>
            </a:r>
            <a:r>
              <a:rPr lang="en-US" altLang="ko-KR" dirty="0" smtClean="0"/>
              <a:t>?</a:t>
            </a:r>
          </a:p>
          <a:p>
            <a:r>
              <a:rPr lang="en-US" altLang="ko-KR" dirty="0"/>
              <a:t>Ai-Da</a:t>
            </a:r>
            <a:r>
              <a:rPr lang="ko-KR" altLang="en-US" dirty="0"/>
              <a:t>가 그린 </a:t>
            </a:r>
            <a:r>
              <a:rPr lang="ko-KR" altLang="en-US" dirty="0" smtClean="0"/>
              <a:t>자화상</a:t>
            </a:r>
            <a:endParaRPr lang="en-US" altLang="ko-KR" dirty="0" smtClean="0"/>
          </a:p>
          <a:p>
            <a:pPr lvl="1"/>
            <a:r>
              <a:rPr lang="ko-KR" altLang="en-US" dirty="0" err="1" smtClean="0"/>
              <a:t>휴머노이드</a:t>
            </a:r>
            <a:r>
              <a:rPr lang="ko-KR" altLang="en-US" dirty="0" smtClean="0"/>
              <a:t> 화가의 시작</a:t>
            </a:r>
            <a:endParaRPr lang="en-US" altLang="ko-KR" dirty="0" smtClean="0"/>
          </a:p>
          <a:p>
            <a:pPr lvl="1"/>
            <a:r>
              <a:rPr lang="ko-KR" altLang="en-US" dirty="0"/>
              <a:t>초정밀 제어 </a:t>
            </a:r>
            <a:r>
              <a:rPr lang="ko-KR" altLang="en-US" dirty="0" err="1"/>
              <a:t>로봇팔</a:t>
            </a:r>
            <a:r>
              <a:rPr lang="en-US" altLang="ko-KR" dirty="0"/>
              <a:t>(</a:t>
            </a:r>
            <a:r>
              <a:rPr lang="ko-KR" altLang="en-US" dirty="0"/>
              <a:t>반도체</a:t>
            </a:r>
            <a:r>
              <a:rPr lang="en-US" altLang="ko-KR" dirty="0"/>
              <a:t>, </a:t>
            </a:r>
            <a:r>
              <a:rPr lang="ko-KR" altLang="en-US" dirty="0"/>
              <a:t>디스플레이 제작</a:t>
            </a:r>
            <a:r>
              <a:rPr lang="en-US" altLang="ko-KR" dirty="0"/>
              <a:t>) vs </a:t>
            </a:r>
            <a:r>
              <a:rPr lang="ko-KR" altLang="en-US" dirty="0"/>
              <a:t>인간</a:t>
            </a:r>
          </a:p>
          <a:p>
            <a:pPr lvl="1"/>
            <a:endParaRPr lang="en-US" altLang="ko-KR" dirty="0" smtClean="0"/>
          </a:p>
          <a:p>
            <a:pPr lvl="1"/>
            <a:endParaRPr lang="en-US" altLang="ko-KR" dirty="0"/>
          </a:p>
          <a:p>
            <a:endParaRPr lang="en-US" altLang="ko-KR" dirty="0" smtClean="0"/>
          </a:p>
          <a:p>
            <a:endParaRPr lang="ko-KR" altLang="en-US" dirty="0"/>
          </a:p>
        </p:txBody>
      </p:sp>
      <p:sp>
        <p:nvSpPr>
          <p:cNvPr id="4" name="Rectangle 2"/>
          <p:cNvSpPr>
            <a:spLocks noChangeArrowheads="1"/>
          </p:cNvSpPr>
          <p:nvPr/>
        </p:nvSpPr>
        <p:spPr bwMode="auto">
          <a:xfrm>
            <a:off x="7943850" y="-920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ko-KR" altLang="en-US"/>
          </a:p>
        </p:txBody>
      </p:sp>
      <p:pic>
        <p:nvPicPr>
          <p:cNvPr id="2049" name="_x648995864" descr="EMB000079040f1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16873" y="4463631"/>
            <a:ext cx="3595688" cy="220795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a:spLocks noChangeArrowheads="1"/>
          </p:cNvSpPr>
          <p:nvPr/>
        </p:nvSpPr>
        <p:spPr bwMode="auto">
          <a:xfrm>
            <a:off x="7247694" y="-257175"/>
            <a:ext cx="13173906" cy="5365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ko-KR" altLang="en-US"/>
          </a:p>
        </p:txBody>
      </p:sp>
      <p:pic>
        <p:nvPicPr>
          <p:cNvPr id="2051" name="_x648998096" descr="EMB000079040f1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13564" y="200024"/>
            <a:ext cx="4164099" cy="2543175"/>
          </a:xfrm>
          <a:prstGeom prst="rect">
            <a:avLst/>
          </a:prstGeom>
          <a:noFill/>
          <a:extLst>
            <a:ext uri="{909E8E84-426E-40DD-AFC4-6F175D3DCCD1}">
              <a14:hiddenFill xmlns:a14="http://schemas.microsoft.com/office/drawing/2010/main">
                <a:solidFill>
                  <a:srgbClr val="FFFFFF"/>
                </a:solidFill>
              </a14:hiddenFill>
            </a:ext>
          </a:extLst>
        </p:spPr>
      </p:pic>
      <p:pic>
        <p:nvPicPr>
          <p:cNvPr id="6" name="그림 5"/>
          <p:cNvPicPr>
            <a:picLocks noChangeAspect="1"/>
          </p:cNvPicPr>
          <p:nvPr/>
        </p:nvPicPr>
        <p:blipFill>
          <a:blip r:embed="rId4"/>
          <a:stretch>
            <a:fillRect/>
          </a:stretch>
        </p:blipFill>
        <p:spPr>
          <a:xfrm>
            <a:off x="7612561" y="2828917"/>
            <a:ext cx="4165102" cy="2652974"/>
          </a:xfrm>
          <a:prstGeom prst="rect">
            <a:avLst/>
          </a:prstGeom>
        </p:spPr>
      </p:pic>
    </p:spTree>
    <p:extLst>
      <p:ext uri="{BB962C8B-B14F-4D97-AF65-F5344CB8AC3E}">
        <p14:creationId xmlns:p14="http://schemas.microsoft.com/office/powerpoint/2010/main" val="14654451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그림을 그려주는 도구</a:t>
            </a:r>
            <a:endParaRPr lang="ko-KR" altLang="en-US" dirty="0"/>
          </a:p>
        </p:txBody>
      </p:sp>
      <p:sp>
        <p:nvSpPr>
          <p:cNvPr id="3" name="내용 개체 틀 2"/>
          <p:cNvSpPr>
            <a:spLocks noGrp="1"/>
          </p:cNvSpPr>
          <p:nvPr>
            <p:ph idx="1"/>
          </p:nvPr>
        </p:nvSpPr>
        <p:spPr>
          <a:xfrm>
            <a:off x="838200" y="1825625"/>
            <a:ext cx="3629025" cy="4351338"/>
          </a:xfrm>
        </p:spPr>
        <p:txBody>
          <a:bodyPr/>
          <a:lstStyle/>
          <a:p>
            <a:r>
              <a:rPr lang="ko-KR" altLang="en-US" dirty="0" smtClean="0"/>
              <a:t>스케치를 그림으로</a:t>
            </a:r>
            <a:r>
              <a:rPr lang="en-US" altLang="ko-KR" dirty="0" smtClean="0"/>
              <a:t>: </a:t>
            </a:r>
            <a:r>
              <a:rPr lang="ko-KR" altLang="en-US" dirty="0" err="1" smtClean="0"/>
              <a:t>오토드로우</a:t>
            </a:r>
            <a:endParaRPr lang="en-US" altLang="ko-KR" dirty="0" smtClean="0"/>
          </a:p>
          <a:p>
            <a:r>
              <a:rPr lang="ko-KR" altLang="en-US" dirty="0" smtClean="0"/>
              <a:t>구글 </a:t>
            </a:r>
            <a:r>
              <a:rPr lang="ko-KR" altLang="en-US" dirty="0" err="1" smtClean="0"/>
              <a:t>퀵드로우</a:t>
            </a:r>
            <a:endParaRPr lang="en-US" altLang="ko-KR" dirty="0" smtClean="0"/>
          </a:p>
          <a:p>
            <a:pPr lvl="1"/>
            <a:r>
              <a:rPr lang="ko-KR" altLang="en-US" dirty="0" err="1" smtClean="0"/>
              <a:t>비주얼</a:t>
            </a:r>
            <a:r>
              <a:rPr lang="ko-KR" altLang="en-US" dirty="0" smtClean="0"/>
              <a:t> 사고능력 교육</a:t>
            </a:r>
            <a:endParaRPr lang="en-US" altLang="ko-KR" dirty="0" smtClean="0"/>
          </a:p>
          <a:p>
            <a:pPr lvl="1"/>
            <a:r>
              <a:rPr lang="ko-KR" altLang="en-US" dirty="0" smtClean="0"/>
              <a:t>사물의 인식 특징 추출</a:t>
            </a:r>
            <a:endParaRPr lang="en-US" altLang="ko-KR" dirty="0" smtClean="0"/>
          </a:p>
          <a:p>
            <a:pPr lvl="1"/>
            <a:r>
              <a:rPr lang="ko-KR" altLang="en-US" dirty="0" smtClean="0"/>
              <a:t>집단지능으로 선택</a:t>
            </a:r>
            <a:endParaRPr lang="en-US" altLang="ko-KR" dirty="0" smtClean="0"/>
          </a:p>
          <a:p>
            <a:pPr lvl="1"/>
            <a:r>
              <a:rPr lang="en-US" altLang="ko-KR" dirty="0" smtClean="0"/>
              <a:t>1500</a:t>
            </a:r>
            <a:r>
              <a:rPr lang="ko-KR" altLang="en-US" dirty="0" smtClean="0"/>
              <a:t>만명이 </a:t>
            </a:r>
            <a:r>
              <a:rPr lang="en-US" altLang="ko-KR" dirty="0" smtClean="0"/>
              <a:t>345</a:t>
            </a:r>
            <a:r>
              <a:rPr lang="ko-KR" altLang="en-US" dirty="0" smtClean="0"/>
              <a:t>개 사물에 참여 </a:t>
            </a:r>
            <a:r>
              <a:rPr lang="en-US" altLang="ko-KR" dirty="0" smtClean="0"/>
              <a:t>5</a:t>
            </a:r>
            <a:r>
              <a:rPr lang="ko-KR" altLang="en-US" dirty="0" err="1"/>
              <a:t>천</a:t>
            </a:r>
            <a:r>
              <a:rPr lang="ko-KR" altLang="en-US" dirty="0" err="1" smtClean="0"/>
              <a:t>만개의</a:t>
            </a:r>
            <a:r>
              <a:rPr lang="ko-KR" altLang="en-US" dirty="0" smtClean="0"/>
              <a:t> 그림 탄생</a:t>
            </a:r>
            <a:endParaRPr lang="ko-KR" altLang="en-US" dirty="0"/>
          </a:p>
        </p:txBody>
      </p:sp>
      <p:pic>
        <p:nvPicPr>
          <p:cNvPr id="4" name="그림 3"/>
          <p:cNvPicPr>
            <a:picLocks noChangeAspect="1"/>
          </p:cNvPicPr>
          <p:nvPr/>
        </p:nvPicPr>
        <p:blipFill>
          <a:blip r:embed="rId2"/>
          <a:stretch>
            <a:fillRect/>
          </a:stretch>
        </p:blipFill>
        <p:spPr>
          <a:xfrm>
            <a:off x="7562850" y="365125"/>
            <a:ext cx="4386646" cy="1725769"/>
          </a:xfrm>
          <a:prstGeom prst="rect">
            <a:avLst/>
          </a:prstGeom>
        </p:spPr>
      </p:pic>
      <p:sp>
        <p:nvSpPr>
          <p:cNvPr id="5" name="Rectangle 2"/>
          <p:cNvSpPr>
            <a:spLocks noChangeArrowheads="1"/>
          </p:cNvSpPr>
          <p:nvPr/>
        </p:nvSpPr>
        <p:spPr bwMode="auto">
          <a:xfrm>
            <a:off x="6548821" y="37242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ko-KR" altLang="en-US"/>
          </a:p>
        </p:txBody>
      </p:sp>
      <p:pic>
        <p:nvPicPr>
          <p:cNvPr id="3073" name="_x648999968" descr="EMB000079040f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4990" y="2173503"/>
            <a:ext cx="7522235" cy="193473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024946" y="4190844"/>
            <a:ext cx="5085046" cy="369332"/>
          </a:xfrm>
          <a:prstGeom prst="rect">
            <a:avLst/>
          </a:prstGeom>
          <a:noFill/>
        </p:spPr>
        <p:txBody>
          <a:bodyPr wrap="none" rtlCol="0">
            <a:spAutoFit/>
          </a:bodyPr>
          <a:lstStyle/>
          <a:p>
            <a:r>
              <a:rPr lang="ko-KR" altLang="en-US" dirty="0" err="1" smtClean="0"/>
              <a:t>퀵드로우에서</a:t>
            </a:r>
            <a:r>
              <a:rPr lang="ko-KR" altLang="en-US" dirty="0" smtClean="0"/>
              <a:t> </a:t>
            </a:r>
            <a:r>
              <a:rPr lang="en-US" altLang="ko-KR" dirty="0" smtClean="0"/>
              <a:t>‘</a:t>
            </a:r>
            <a:r>
              <a:rPr lang="ko-KR" altLang="en-US" dirty="0" smtClean="0"/>
              <a:t>개</a:t>
            </a:r>
            <a:r>
              <a:rPr lang="en-US" altLang="ko-KR" dirty="0" smtClean="0"/>
              <a:t>’</a:t>
            </a:r>
            <a:r>
              <a:rPr lang="ko-KR" altLang="en-US" dirty="0" smtClean="0"/>
              <a:t>를 그린 그림에서 부적절 선택</a:t>
            </a:r>
            <a:endParaRPr lang="ko-KR" altLang="en-US" dirty="0"/>
          </a:p>
        </p:txBody>
      </p:sp>
    </p:spTree>
    <p:extLst>
      <p:ext uri="{BB962C8B-B14F-4D97-AF65-F5344CB8AC3E}">
        <p14:creationId xmlns:p14="http://schemas.microsoft.com/office/powerpoint/2010/main" val="39532390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디자인</a:t>
            </a:r>
            <a:r>
              <a:rPr lang="en-US" altLang="ko-KR" dirty="0" smtClean="0"/>
              <a:t> </a:t>
            </a:r>
            <a:r>
              <a:rPr lang="ko-KR" altLang="en-US" dirty="0" smtClean="0"/>
              <a:t>분야</a:t>
            </a:r>
            <a:endParaRPr lang="ko-KR" altLang="en-US" dirty="0"/>
          </a:p>
        </p:txBody>
      </p:sp>
      <p:sp>
        <p:nvSpPr>
          <p:cNvPr id="3" name="내용 개체 틀 2"/>
          <p:cNvSpPr>
            <a:spLocks noGrp="1"/>
          </p:cNvSpPr>
          <p:nvPr>
            <p:ph idx="1"/>
          </p:nvPr>
        </p:nvSpPr>
        <p:spPr/>
        <p:txBody>
          <a:bodyPr/>
          <a:lstStyle/>
          <a:p>
            <a:r>
              <a:rPr lang="en-US" altLang="ko-KR" dirty="0" err="1" smtClean="0"/>
              <a:t>StyleGAN</a:t>
            </a:r>
            <a:endParaRPr lang="en-US" altLang="ko-KR" dirty="0" smtClean="0"/>
          </a:p>
          <a:p>
            <a:pPr lvl="1"/>
            <a:r>
              <a:rPr lang="ko-KR" altLang="en-US" dirty="0" smtClean="0"/>
              <a:t>스타일을 변환</a:t>
            </a:r>
            <a:endParaRPr lang="ko-KR" altLang="en-US" dirty="0"/>
          </a:p>
        </p:txBody>
      </p:sp>
      <p:pic>
        <p:nvPicPr>
          <p:cNvPr id="4" name="그림 3"/>
          <p:cNvPicPr>
            <a:picLocks noChangeAspect="1"/>
          </p:cNvPicPr>
          <p:nvPr/>
        </p:nvPicPr>
        <p:blipFill>
          <a:blip r:embed="rId2"/>
          <a:stretch>
            <a:fillRect/>
          </a:stretch>
        </p:blipFill>
        <p:spPr>
          <a:xfrm>
            <a:off x="3715039" y="1120630"/>
            <a:ext cx="7791450" cy="5133975"/>
          </a:xfrm>
          <a:prstGeom prst="rect">
            <a:avLst/>
          </a:prstGeom>
        </p:spPr>
      </p:pic>
    </p:spTree>
    <p:extLst>
      <p:ext uri="{BB962C8B-B14F-4D97-AF65-F5344CB8AC3E}">
        <p14:creationId xmlns:p14="http://schemas.microsoft.com/office/powerpoint/2010/main" val="28523674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err="1" smtClean="0"/>
              <a:t>감정인식</a:t>
            </a:r>
            <a:r>
              <a:rPr lang="en-US" altLang="ko-KR" dirty="0" smtClean="0"/>
              <a:t>(Emotion Detection)</a:t>
            </a:r>
            <a:endParaRPr lang="ko-KR" altLang="en-US" dirty="0"/>
          </a:p>
        </p:txBody>
      </p:sp>
      <p:sp>
        <p:nvSpPr>
          <p:cNvPr id="3" name="내용 개체 틀 2"/>
          <p:cNvSpPr>
            <a:spLocks noGrp="1"/>
          </p:cNvSpPr>
          <p:nvPr>
            <p:ph idx="1"/>
          </p:nvPr>
        </p:nvSpPr>
        <p:spPr>
          <a:xfrm>
            <a:off x="1041399" y="1733550"/>
            <a:ext cx="5497945" cy="4759614"/>
          </a:xfrm>
        </p:spPr>
        <p:txBody>
          <a:bodyPr>
            <a:normAutofit fontScale="92500" lnSpcReduction="20000"/>
          </a:bodyPr>
          <a:lstStyle/>
          <a:p>
            <a:r>
              <a:rPr lang="ko-KR" altLang="en-US" dirty="0" smtClean="0"/>
              <a:t>감성 컴퓨팅</a:t>
            </a:r>
            <a:r>
              <a:rPr lang="en-US" altLang="ko-KR" dirty="0" smtClean="0"/>
              <a:t>(Affective computing)</a:t>
            </a:r>
          </a:p>
          <a:p>
            <a:r>
              <a:rPr lang="ko-KR" altLang="en-US" dirty="0" smtClean="0"/>
              <a:t>감정의 종류는</a:t>
            </a:r>
            <a:r>
              <a:rPr lang="en-US" altLang="ko-KR" dirty="0" smtClean="0"/>
              <a:t>?</a:t>
            </a:r>
          </a:p>
          <a:p>
            <a:pPr lvl="1"/>
            <a:r>
              <a:rPr lang="ko-KR" altLang="en-US" dirty="0" smtClean="0"/>
              <a:t>희로애락</a:t>
            </a:r>
            <a:r>
              <a:rPr lang="en-US" altLang="ko-KR" dirty="0" smtClean="0"/>
              <a:t>?</a:t>
            </a:r>
          </a:p>
          <a:p>
            <a:pPr lvl="1"/>
            <a:r>
              <a:rPr lang="en-US" altLang="ko-KR" dirty="0" smtClean="0"/>
              <a:t>7</a:t>
            </a:r>
            <a:r>
              <a:rPr lang="ko-KR" altLang="en-US" dirty="0" smtClean="0"/>
              <a:t>개의 기본 감정에 복합</a:t>
            </a:r>
            <a:r>
              <a:rPr lang="en-US" altLang="ko-KR" dirty="0" smtClean="0"/>
              <a:t>, </a:t>
            </a:r>
            <a:r>
              <a:rPr lang="ko-KR" altLang="en-US" dirty="0" smtClean="0"/>
              <a:t>총 </a:t>
            </a:r>
            <a:r>
              <a:rPr lang="en-US" altLang="ko-KR" dirty="0" smtClean="0"/>
              <a:t>48</a:t>
            </a:r>
            <a:r>
              <a:rPr lang="ko-KR" altLang="en-US" dirty="0" smtClean="0"/>
              <a:t>개</a:t>
            </a:r>
            <a:r>
              <a:rPr lang="en-US" altLang="ko-KR" dirty="0" smtClean="0"/>
              <a:t>(EARL)</a:t>
            </a:r>
          </a:p>
          <a:p>
            <a:r>
              <a:rPr lang="ko-KR" altLang="en-US" dirty="0" smtClean="0"/>
              <a:t>국내기업 아크릴</a:t>
            </a:r>
            <a:r>
              <a:rPr lang="en-US" altLang="ko-KR" dirty="0" smtClean="0"/>
              <a:t>(ACRYL)</a:t>
            </a:r>
          </a:p>
          <a:p>
            <a:pPr lvl="1"/>
            <a:r>
              <a:rPr lang="en-US" altLang="ko-KR" dirty="0" smtClean="0"/>
              <a:t>34</a:t>
            </a:r>
            <a:r>
              <a:rPr lang="ko-KR" altLang="en-US" dirty="0" smtClean="0"/>
              <a:t>종 감정 인식</a:t>
            </a:r>
            <a:endParaRPr lang="en-US" altLang="ko-KR" dirty="0" smtClean="0"/>
          </a:p>
          <a:p>
            <a:r>
              <a:rPr lang="en-US" altLang="ko-KR" dirty="0" smtClean="0"/>
              <a:t>AI HUB </a:t>
            </a:r>
            <a:r>
              <a:rPr lang="ko-KR" altLang="en-US" dirty="0" err="1" smtClean="0"/>
              <a:t>데이터셋</a:t>
            </a:r>
            <a:endParaRPr lang="en-US" altLang="ko-KR" dirty="0" smtClean="0"/>
          </a:p>
          <a:p>
            <a:pPr lvl="1"/>
            <a:r>
              <a:rPr lang="en-US" altLang="ko-KR" dirty="0" smtClean="0"/>
              <a:t>100</a:t>
            </a:r>
            <a:r>
              <a:rPr lang="ko-KR" altLang="en-US" dirty="0" smtClean="0"/>
              <a:t>명의 연기자가 </a:t>
            </a:r>
            <a:r>
              <a:rPr lang="en-US" altLang="ko-KR" dirty="0" smtClean="0"/>
              <a:t>7</a:t>
            </a:r>
            <a:r>
              <a:rPr lang="ko-KR" altLang="en-US" dirty="0" smtClean="0"/>
              <a:t>가지 감정을 </a:t>
            </a:r>
            <a:r>
              <a:rPr lang="en-US" altLang="ko-KR" dirty="0" smtClean="0"/>
              <a:t>100</a:t>
            </a:r>
            <a:r>
              <a:rPr lang="ko-KR" altLang="en-US" dirty="0" smtClean="0"/>
              <a:t>번씩 연기</a:t>
            </a:r>
            <a:r>
              <a:rPr lang="en-US" altLang="ko-KR" dirty="0" smtClean="0"/>
              <a:t>, 10,351</a:t>
            </a:r>
            <a:r>
              <a:rPr lang="ko-KR" altLang="en-US" dirty="0" smtClean="0"/>
              <a:t>개 영상</a:t>
            </a:r>
            <a:endParaRPr lang="en-US" altLang="ko-KR" dirty="0" smtClean="0"/>
          </a:p>
          <a:p>
            <a:pPr lvl="1"/>
            <a:r>
              <a:rPr lang="ko-KR" altLang="en-US" dirty="0" smtClean="0"/>
              <a:t>행복</a:t>
            </a:r>
            <a:r>
              <a:rPr lang="en-US" altLang="ko-KR" dirty="0" smtClean="0"/>
              <a:t>/</a:t>
            </a:r>
            <a:r>
              <a:rPr lang="ko-KR" altLang="en-US" dirty="0" smtClean="0"/>
              <a:t>놀람</a:t>
            </a:r>
            <a:r>
              <a:rPr lang="en-US" altLang="ko-KR" dirty="0" smtClean="0"/>
              <a:t>/</a:t>
            </a:r>
            <a:r>
              <a:rPr lang="ko-KR" altLang="en-US" dirty="0" smtClean="0"/>
              <a:t>중립</a:t>
            </a:r>
            <a:r>
              <a:rPr lang="en-US" altLang="ko-KR" dirty="0" smtClean="0"/>
              <a:t>/</a:t>
            </a:r>
            <a:r>
              <a:rPr lang="ko-KR" altLang="en-US" dirty="0" smtClean="0"/>
              <a:t>공포</a:t>
            </a:r>
            <a:r>
              <a:rPr lang="en-US" altLang="ko-KR" dirty="0" smtClean="0"/>
              <a:t>/</a:t>
            </a:r>
            <a:r>
              <a:rPr lang="ko-KR" altLang="en-US" dirty="0" smtClean="0"/>
              <a:t>역겨움</a:t>
            </a:r>
            <a:r>
              <a:rPr lang="en-US" altLang="ko-KR" dirty="0" smtClean="0"/>
              <a:t>/</a:t>
            </a:r>
            <a:r>
              <a:rPr lang="ko-KR" altLang="en-US" dirty="0" smtClean="0"/>
              <a:t>화남</a:t>
            </a:r>
            <a:r>
              <a:rPr lang="en-US" altLang="ko-KR" dirty="0" smtClean="0"/>
              <a:t>/</a:t>
            </a:r>
            <a:r>
              <a:rPr lang="ko-KR" altLang="en-US" dirty="0" smtClean="0"/>
              <a:t>슬픔</a:t>
            </a:r>
            <a:endParaRPr lang="en-US" altLang="ko-KR" dirty="0" smtClean="0"/>
          </a:p>
          <a:p>
            <a:r>
              <a:rPr lang="ko-KR" altLang="en-US" dirty="0" smtClean="0"/>
              <a:t>영상</a:t>
            </a:r>
            <a:r>
              <a:rPr lang="en-US" altLang="ko-KR" dirty="0" smtClean="0"/>
              <a:t>/</a:t>
            </a:r>
            <a:r>
              <a:rPr lang="ko-KR" altLang="en-US" dirty="0" smtClean="0"/>
              <a:t>문서 등 모든 데이터에서의 인식이 중요</a:t>
            </a:r>
            <a:endParaRPr lang="ko-KR" altLang="en-US" dirty="0"/>
          </a:p>
        </p:txBody>
      </p:sp>
      <p:sp>
        <p:nvSpPr>
          <p:cNvPr id="4" name="Rectangle 2"/>
          <p:cNvSpPr>
            <a:spLocks noChangeArrowheads="1"/>
          </p:cNvSpPr>
          <p:nvPr/>
        </p:nvSpPr>
        <p:spPr bwMode="auto">
          <a:xfrm>
            <a:off x="203200" y="-920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ko-KR" altLang="en-US"/>
          </a:p>
        </p:txBody>
      </p:sp>
      <p:pic>
        <p:nvPicPr>
          <p:cNvPr id="1025" name="_x452023768" descr="EMB000079040c8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2237" y="1690688"/>
            <a:ext cx="5516563" cy="4387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232039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CycleGAN</a:t>
            </a:r>
            <a:endParaRPr lang="ko-KR" altLang="en-US" dirty="0"/>
          </a:p>
        </p:txBody>
      </p:sp>
      <p:sp>
        <p:nvSpPr>
          <p:cNvPr id="3" name="내용 개체 틀 2"/>
          <p:cNvSpPr>
            <a:spLocks noGrp="1"/>
          </p:cNvSpPr>
          <p:nvPr>
            <p:ph idx="1"/>
          </p:nvPr>
        </p:nvSpPr>
        <p:spPr/>
        <p:txBody>
          <a:bodyPr/>
          <a:lstStyle/>
          <a:p>
            <a:endParaRPr lang="ko-KR" altLang="en-US"/>
          </a:p>
        </p:txBody>
      </p:sp>
      <p:pic>
        <p:nvPicPr>
          <p:cNvPr id="4" name="그림 3"/>
          <p:cNvPicPr>
            <a:picLocks noChangeAspect="1"/>
          </p:cNvPicPr>
          <p:nvPr/>
        </p:nvPicPr>
        <p:blipFill>
          <a:blip r:embed="rId2"/>
          <a:stretch>
            <a:fillRect/>
          </a:stretch>
        </p:blipFill>
        <p:spPr>
          <a:xfrm>
            <a:off x="623453" y="1577830"/>
            <a:ext cx="11032837" cy="5226807"/>
          </a:xfrm>
          <a:prstGeom prst="rect">
            <a:avLst/>
          </a:prstGeom>
        </p:spPr>
      </p:pic>
    </p:spTree>
    <p:extLst>
      <p:ext uri="{BB962C8B-B14F-4D97-AF65-F5344CB8AC3E}">
        <p14:creationId xmlns:p14="http://schemas.microsoft.com/office/powerpoint/2010/main" val="8007341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DiscoGAN</a:t>
            </a:r>
            <a:r>
              <a:rPr lang="en-US" altLang="ko-KR" dirty="0" smtClean="0"/>
              <a:t>: </a:t>
            </a:r>
            <a:r>
              <a:rPr lang="ko-KR" altLang="en-US" dirty="0" smtClean="0"/>
              <a:t>핸드백 이미지를 신발로</a:t>
            </a:r>
            <a:endParaRPr lang="ko-KR" altLang="en-US" dirty="0"/>
          </a:p>
        </p:txBody>
      </p:sp>
      <p:sp>
        <p:nvSpPr>
          <p:cNvPr id="3" name="내용 개체 틀 2"/>
          <p:cNvSpPr>
            <a:spLocks noGrp="1"/>
          </p:cNvSpPr>
          <p:nvPr>
            <p:ph idx="1"/>
          </p:nvPr>
        </p:nvSpPr>
        <p:spPr/>
        <p:txBody>
          <a:bodyPr/>
          <a:lstStyle/>
          <a:p>
            <a:endParaRPr lang="ko-KR" altLang="en-US" dirty="0"/>
          </a:p>
        </p:txBody>
      </p:sp>
      <p:pic>
        <p:nvPicPr>
          <p:cNvPr id="4" name="그림 3"/>
          <p:cNvPicPr>
            <a:picLocks noChangeAspect="1"/>
          </p:cNvPicPr>
          <p:nvPr/>
        </p:nvPicPr>
        <p:blipFill>
          <a:blip r:embed="rId2"/>
          <a:stretch>
            <a:fillRect/>
          </a:stretch>
        </p:blipFill>
        <p:spPr>
          <a:xfrm>
            <a:off x="1204822" y="2215717"/>
            <a:ext cx="8584858" cy="3344574"/>
          </a:xfrm>
          <a:prstGeom prst="rect">
            <a:avLst/>
          </a:prstGeom>
        </p:spPr>
      </p:pic>
    </p:spTree>
    <p:extLst>
      <p:ext uri="{BB962C8B-B14F-4D97-AF65-F5344CB8AC3E}">
        <p14:creationId xmlns:p14="http://schemas.microsoft.com/office/powerpoint/2010/main" val="27744750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AI</a:t>
            </a:r>
            <a:r>
              <a:rPr lang="ko-KR" altLang="en-US" dirty="0" smtClean="0"/>
              <a:t>와 영화</a:t>
            </a:r>
            <a:endParaRPr lang="ko-KR" altLang="en-US" dirty="0"/>
          </a:p>
        </p:txBody>
      </p:sp>
      <p:sp>
        <p:nvSpPr>
          <p:cNvPr id="3" name="내용 개체 틀 2"/>
          <p:cNvSpPr>
            <a:spLocks noGrp="1"/>
          </p:cNvSpPr>
          <p:nvPr>
            <p:ph idx="1"/>
          </p:nvPr>
        </p:nvSpPr>
        <p:spPr/>
        <p:txBody>
          <a:bodyPr/>
          <a:lstStyle/>
          <a:p>
            <a:r>
              <a:rPr lang="ko-KR" altLang="en-US" dirty="0" smtClean="0"/>
              <a:t>시나리오를 </a:t>
            </a:r>
            <a:r>
              <a:rPr lang="ko-KR" altLang="en-US" dirty="0"/>
              <a:t>입력하면 </a:t>
            </a:r>
            <a:r>
              <a:rPr lang="en-US" altLang="ko-KR" dirty="0">
                <a:sym typeface="Wingdings" panose="05000000000000000000" pitchFamily="2" charset="2"/>
              </a:rPr>
              <a:t> </a:t>
            </a:r>
            <a:r>
              <a:rPr lang="ko-KR" altLang="en-US" dirty="0">
                <a:sym typeface="Wingdings" panose="05000000000000000000" pitchFamily="2" charset="2"/>
              </a:rPr>
              <a:t>만화</a:t>
            </a:r>
            <a:r>
              <a:rPr lang="en-US" altLang="ko-KR" dirty="0">
                <a:sym typeface="Wingdings" panose="05000000000000000000" pitchFamily="2" charset="2"/>
              </a:rPr>
              <a:t>, </a:t>
            </a:r>
            <a:r>
              <a:rPr lang="ko-KR" altLang="en-US" dirty="0">
                <a:sym typeface="Wingdings" panose="05000000000000000000" pitchFamily="2" charset="2"/>
              </a:rPr>
              <a:t>영화 </a:t>
            </a:r>
            <a:r>
              <a:rPr lang="ko-KR" altLang="en-US" dirty="0" err="1">
                <a:sym typeface="Wingdings" panose="05000000000000000000" pitchFamily="2" charset="2"/>
              </a:rPr>
              <a:t>촬영대본</a:t>
            </a:r>
            <a:r>
              <a:rPr lang="en-US" altLang="ko-KR" dirty="0">
                <a:sym typeface="Wingdings" panose="05000000000000000000" pitchFamily="2" charset="2"/>
              </a:rPr>
              <a:t>, </a:t>
            </a:r>
            <a:r>
              <a:rPr lang="ko-KR" altLang="en-US" dirty="0" smtClean="0">
                <a:sym typeface="Wingdings" panose="05000000000000000000" pitchFamily="2" charset="2"/>
              </a:rPr>
              <a:t>웹툰</a:t>
            </a:r>
            <a:r>
              <a:rPr lang="en-US" altLang="ko-KR" dirty="0">
                <a:sym typeface="Wingdings" panose="05000000000000000000" pitchFamily="2" charset="2"/>
              </a:rPr>
              <a:t> </a:t>
            </a:r>
            <a:r>
              <a:rPr lang="ko-KR" altLang="en-US" dirty="0" smtClean="0">
                <a:sym typeface="Wingdings" panose="05000000000000000000" pitchFamily="2" charset="2"/>
              </a:rPr>
              <a:t>생성</a:t>
            </a:r>
            <a:endParaRPr lang="en-US" altLang="ko-KR" dirty="0" smtClean="0">
              <a:sym typeface="Wingdings" panose="05000000000000000000" pitchFamily="2" charset="2"/>
            </a:endParaRPr>
          </a:p>
          <a:p>
            <a:pPr lvl="1"/>
            <a:r>
              <a:rPr lang="ko-KR" altLang="en-US" dirty="0" smtClean="0">
                <a:sym typeface="Wingdings" panose="05000000000000000000" pitchFamily="2" charset="2"/>
              </a:rPr>
              <a:t>로봇 </a:t>
            </a:r>
            <a:r>
              <a:rPr lang="ko-KR" altLang="en-US" dirty="0">
                <a:sym typeface="Wingdings" panose="05000000000000000000" pitchFamily="2" charset="2"/>
              </a:rPr>
              <a:t>연기 등</a:t>
            </a:r>
            <a:endParaRPr lang="en-US" altLang="ko-KR" dirty="0">
              <a:sym typeface="Wingdings" panose="05000000000000000000" pitchFamily="2" charset="2"/>
            </a:endParaRPr>
          </a:p>
          <a:p>
            <a:r>
              <a:rPr lang="ko-KR" altLang="en-US" dirty="0" smtClean="0">
                <a:sym typeface="Wingdings" panose="05000000000000000000" pitchFamily="2" charset="2"/>
              </a:rPr>
              <a:t>웹툰을 </a:t>
            </a:r>
            <a:r>
              <a:rPr lang="ko-KR" altLang="en-US" dirty="0">
                <a:sym typeface="Wingdings" panose="05000000000000000000" pitchFamily="2" charset="2"/>
              </a:rPr>
              <a:t>캐릭터 등장 </a:t>
            </a:r>
            <a:r>
              <a:rPr lang="ko-KR" altLang="en-US" dirty="0" smtClean="0">
                <a:sym typeface="Wingdings" panose="05000000000000000000" pitchFamily="2" charset="2"/>
              </a:rPr>
              <a:t>영화로 자동 생성</a:t>
            </a:r>
            <a:r>
              <a:rPr lang="en-US" altLang="ko-KR" dirty="0" smtClean="0">
                <a:sym typeface="Wingdings" panose="05000000000000000000" pitchFamily="2" charset="2"/>
              </a:rPr>
              <a:t>?</a:t>
            </a:r>
          </a:p>
          <a:p>
            <a:r>
              <a:rPr lang="ko-KR" altLang="en-US" dirty="0" smtClean="0">
                <a:sym typeface="Wingdings" panose="05000000000000000000" pitchFamily="2" charset="2"/>
              </a:rPr>
              <a:t>예고편 </a:t>
            </a:r>
            <a:r>
              <a:rPr lang="ko-KR" altLang="en-US" dirty="0">
                <a:sym typeface="Wingdings" panose="05000000000000000000" pitchFamily="2" charset="2"/>
              </a:rPr>
              <a:t>제작 </a:t>
            </a:r>
            <a:r>
              <a:rPr lang="en-US" altLang="ko-KR" dirty="0">
                <a:sym typeface="Wingdings" panose="05000000000000000000" pitchFamily="2" charset="2"/>
              </a:rPr>
              <a:t>IBM Watson, SF ‘Morgan’ </a:t>
            </a:r>
            <a:r>
              <a:rPr lang="ko-KR" altLang="en-US" dirty="0">
                <a:sym typeface="Wingdings" panose="05000000000000000000" pitchFamily="2" charset="2"/>
              </a:rPr>
              <a:t>영화</a:t>
            </a:r>
            <a:endParaRPr lang="en-US" altLang="ko-KR" dirty="0">
              <a:sym typeface="Wingdings" panose="05000000000000000000" pitchFamily="2" charset="2"/>
            </a:endParaRPr>
          </a:p>
          <a:p>
            <a:r>
              <a:rPr lang="ko-KR" altLang="en-US" dirty="0">
                <a:sym typeface="Wingdings" panose="05000000000000000000" pitchFamily="2" charset="2"/>
              </a:rPr>
              <a:t>영화 트레일러 자동 제작</a:t>
            </a:r>
            <a:endParaRPr lang="en-US" altLang="ko-KR" dirty="0">
              <a:sym typeface="Wingdings" panose="05000000000000000000" pitchFamily="2" charset="2"/>
            </a:endParaRPr>
          </a:p>
          <a:p>
            <a:r>
              <a:rPr lang="ko-KR" altLang="en-US" dirty="0">
                <a:sym typeface="Wingdings" panose="05000000000000000000" pitchFamily="2" charset="2"/>
              </a:rPr>
              <a:t>스포츠 중계 영상 하이라이트 자동 편집</a:t>
            </a:r>
            <a:endParaRPr lang="en-US" altLang="ko-KR" dirty="0"/>
          </a:p>
          <a:p>
            <a:endParaRPr lang="ko-KR" altLang="en-US" dirty="0"/>
          </a:p>
        </p:txBody>
      </p:sp>
    </p:spTree>
    <p:extLst>
      <p:ext uri="{BB962C8B-B14F-4D97-AF65-F5344CB8AC3E}">
        <p14:creationId xmlns:p14="http://schemas.microsoft.com/office/powerpoint/2010/main" val="28061486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AI</a:t>
            </a:r>
            <a:r>
              <a:rPr lang="ko-KR" altLang="en-US" dirty="0" smtClean="0"/>
              <a:t>와 체육</a:t>
            </a:r>
            <a:r>
              <a:rPr lang="en-US" altLang="ko-KR" dirty="0" smtClean="0"/>
              <a:t>, </a:t>
            </a:r>
            <a:r>
              <a:rPr lang="ko-KR" altLang="en-US" dirty="0" smtClean="0"/>
              <a:t>댄스</a:t>
            </a:r>
            <a:r>
              <a:rPr lang="en-US" altLang="ko-KR" dirty="0" smtClean="0"/>
              <a:t>, </a:t>
            </a:r>
            <a:r>
              <a:rPr lang="ko-KR" altLang="en-US" dirty="0" smtClean="0"/>
              <a:t>안무</a:t>
            </a:r>
            <a:endParaRPr lang="ko-KR" altLang="en-US" dirty="0"/>
          </a:p>
        </p:txBody>
      </p:sp>
      <p:sp>
        <p:nvSpPr>
          <p:cNvPr id="3" name="내용 개체 틀 2"/>
          <p:cNvSpPr>
            <a:spLocks noGrp="1"/>
          </p:cNvSpPr>
          <p:nvPr>
            <p:ph idx="1"/>
          </p:nvPr>
        </p:nvSpPr>
        <p:spPr/>
        <p:txBody>
          <a:bodyPr/>
          <a:lstStyle/>
          <a:p>
            <a:r>
              <a:rPr lang="ko-KR" altLang="en-US" dirty="0" smtClean="0"/>
              <a:t>모든 무용</a:t>
            </a:r>
            <a:r>
              <a:rPr lang="en-US" altLang="ko-KR" dirty="0" smtClean="0"/>
              <a:t>, </a:t>
            </a:r>
            <a:r>
              <a:rPr lang="ko-KR" altLang="en-US" dirty="0" smtClean="0"/>
              <a:t>동작</a:t>
            </a:r>
            <a:r>
              <a:rPr lang="en-US" altLang="ko-KR" dirty="0" smtClean="0"/>
              <a:t>, </a:t>
            </a:r>
            <a:r>
              <a:rPr lang="ko-KR" altLang="en-US" dirty="0" smtClean="0"/>
              <a:t>안무 학습</a:t>
            </a:r>
            <a:endParaRPr lang="en-US" altLang="ko-KR" dirty="0" smtClean="0"/>
          </a:p>
          <a:p>
            <a:pPr lvl="1"/>
            <a:r>
              <a:rPr lang="ko-KR" altLang="en-US" dirty="0" smtClean="0"/>
              <a:t>새로운 안무 창작을 </a:t>
            </a:r>
            <a:r>
              <a:rPr lang="en-US" altLang="ko-KR" dirty="0" smtClean="0"/>
              <a:t>AI</a:t>
            </a:r>
            <a:r>
              <a:rPr lang="ko-KR" altLang="en-US" dirty="0" smtClean="0"/>
              <a:t>가</a:t>
            </a:r>
            <a:r>
              <a:rPr lang="en-US" altLang="ko-KR" dirty="0" smtClean="0"/>
              <a:t>, </a:t>
            </a:r>
            <a:r>
              <a:rPr lang="ko-KR" altLang="en-US" dirty="0" smtClean="0"/>
              <a:t>한국예술종합학교 </a:t>
            </a:r>
            <a:r>
              <a:rPr lang="ko-KR" altLang="en-US" dirty="0" err="1" smtClean="0"/>
              <a:t>무용원</a:t>
            </a:r>
            <a:r>
              <a:rPr lang="ko-KR" altLang="en-US" dirty="0" smtClean="0"/>
              <a:t> </a:t>
            </a:r>
            <a:r>
              <a:rPr lang="ko-KR" altLang="en-US" dirty="0" err="1" smtClean="0"/>
              <a:t>신창호</a:t>
            </a:r>
            <a:r>
              <a:rPr lang="ko-KR" altLang="en-US" dirty="0" smtClean="0"/>
              <a:t> 안무가</a:t>
            </a:r>
            <a:endParaRPr lang="en-US" altLang="ko-KR" dirty="0" smtClean="0"/>
          </a:p>
          <a:p>
            <a:pPr lvl="1"/>
            <a:r>
              <a:rPr lang="ko-KR" altLang="en-US" dirty="0" smtClean="0"/>
              <a:t>무용수의 동작을 학습 </a:t>
            </a:r>
            <a:r>
              <a:rPr lang="en-US" altLang="ko-KR" dirty="0" smtClean="0">
                <a:sym typeface="Wingdings" panose="05000000000000000000" pitchFamily="2" charset="2"/>
              </a:rPr>
              <a:t> </a:t>
            </a:r>
            <a:r>
              <a:rPr lang="ko-KR" altLang="en-US" dirty="0" smtClean="0">
                <a:sym typeface="Wingdings" panose="05000000000000000000" pitchFamily="2" charset="2"/>
              </a:rPr>
              <a:t>새로운 동작 생성 </a:t>
            </a:r>
            <a:endParaRPr lang="en-US" altLang="ko-KR" dirty="0" smtClean="0">
              <a:sym typeface="Wingdings" panose="05000000000000000000" pitchFamily="2" charset="2"/>
            </a:endParaRPr>
          </a:p>
          <a:p>
            <a:pPr lvl="1"/>
            <a:r>
              <a:rPr lang="en-US" altLang="ko-KR" dirty="0" smtClean="0"/>
              <a:t>2020</a:t>
            </a:r>
            <a:r>
              <a:rPr lang="ko-KR" altLang="en-US" dirty="0" smtClean="0"/>
              <a:t>년 </a:t>
            </a:r>
            <a:r>
              <a:rPr lang="en-US" altLang="ko-KR" dirty="0" smtClean="0"/>
              <a:t>AI </a:t>
            </a:r>
            <a:r>
              <a:rPr lang="ko-KR" altLang="en-US" dirty="0" err="1" smtClean="0"/>
              <a:t>안무작</a:t>
            </a:r>
            <a:r>
              <a:rPr lang="ko-KR" altLang="en-US" dirty="0" smtClean="0"/>
              <a:t> </a:t>
            </a:r>
            <a:r>
              <a:rPr lang="en-US" altLang="ko-KR" dirty="0" smtClean="0"/>
              <a:t>‘</a:t>
            </a:r>
            <a:r>
              <a:rPr lang="ko-KR" altLang="en-US" dirty="0" err="1" smtClean="0"/>
              <a:t>비욘드</a:t>
            </a:r>
            <a:r>
              <a:rPr lang="ko-KR" altLang="en-US" dirty="0" smtClean="0"/>
              <a:t> 블랙</a:t>
            </a:r>
            <a:r>
              <a:rPr lang="en-US" altLang="ko-KR" dirty="0" smtClean="0"/>
              <a:t>’ </a:t>
            </a:r>
            <a:r>
              <a:rPr lang="ko-KR" altLang="en-US" dirty="0" smtClean="0"/>
              <a:t>공연</a:t>
            </a:r>
            <a:endParaRPr lang="en-US" altLang="ko-KR" dirty="0" smtClean="0"/>
          </a:p>
          <a:p>
            <a:r>
              <a:rPr lang="ko-KR" altLang="en-US" dirty="0" smtClean="0"/>
              <a:t>로봇으로 댄스 </a:t>
            </a:r>
            <a:r>
              <a:rPr lang="en-US" altLang="ko-KR" dirty="0" smtClean="0">
                <a:sym typeface="Wingdings" panose="05000000000000000000" pitchFamily="2" charset="2"/>
              </a:rPr>
              <a:t> </a:t>
            </a:r>
            <a:r>
              <a:rPr lang="ko-KR" altLang="en-US" dirty="0" smtClean="0">
                <a:sym typeface="Wingdings" panose="05000000000000000000" pitchFamily="2" charset="2"/>
              </a:rPr>
              <a:t>인간이 하지 못하는 동작 표현 가능</a:t>
            </a:r>
            <a:endParaRPr lang="en-US" altLang="ko-KR" dirty="0" smtClean="0">
              <a:sym typeface="Wingdings" panose="05000000000000000000" pitchFamily="2" charset="2"/>
            </a:endParaRPr>
          </a:p>
          <a:p>
            <a:r>
              <a:rPr lang="en-US" altLang="ko-KR" dirty="0" smtClean="0">
                <a:sym typeface="Wingdings" panose="05000000000000000000" pitchFamily="2" charset="2"/>
              </a:rPr>
              <a:t>AI </a:t>
            </a:r>
            <a:r>
              <a:rPr lang="ko-KR" altLang="en-US" dirty="0" smtClean="0">
                <a:sym typeface="Wingdings" panose="05000000000000000000" pitchFamily="2" charset="2"/>
              </a:rPr>
              <a:t>경기용 자동차 운전</a:t>
            </a:r>
            <a:endParaRPr lang="en-US" altLang="ko-KR" dirty="0" smtClean="0">
              <a:sym typeface="Wingdings" panose="05000000000000000000" pitchFamily="2" charset="2"/>
            </a:endParaRPr>
          </a:p>
          <a:p>
            <a:pPr lvl="1"/>
            <a:r>
              <a:rPr lang="en-US" altLang="ko-KR" dirty="0" smtClean="0">
                <a:sym typeface="Wingdings" panose="05000000000000000000" pitchFamily="2" charset="2"/>
              </a:rPr>
              <a:t>2022</a:t>
            </a:r>
            <a:r>
              <a:rPr lang="ko-KR" altLang="en-US" dirty="0" smtClean="0">
                <a:sym typeface="Wingdings" panose="05000000000000000000" pitchFamily="2" charset="2"/>
              </a:rPr>
              <a:t>년 </a:t>
            </a:r>
            <a:r>
              <a:rPr lang="en-US" altLang="ko-KR" dirty="0" smtClean="0">
                <a:sym typeface="Wingdings" panose="05000000000000000000" pitchFamily="2" charset="2"/>
              </a:rPr>
              <a:t>SONY</a:t>
            </a:r>
            <a:r>
              <a:rPr lang="ko-KR" altLang="en-US" dirty="0" smtClean="0">
                <a:sym typeface="Wingdings" panose="05000000000000000000" pitchFamily="2" charset="2"/>
              </a:rPr>
              <a:t>사 </a:t>
            </a:r>
            <a:r>
              <a:rPr lang="en-US" altLang="ko-KR" dirty="0" smtClean="0">
                <a:sym typeface="Wingdings" panose="05000000000000000000" pitchFamily="2" charset="2"/>
              </a:rPr>
              <a:t>AI</a:t>
            </a:r>
            <a:r>
              <a:rPr lang="ko-KR" altLang="en-US" dirty="0" smtClean="0">
                <a:sym typeface="Wingdings" panose="05000000000000000000" pitchFamily="2" charset="2"/>
              </a:rPr>
              <a:t>운전 </a:t>
            </a:r>
            <a:r>
              <a:rPr lang="en-US" altLang="ko-KR" dirty="0" smtClean="0">
                <a:sym typeface="Wingdings" panose="05000000000000000000" pitchFamily="2" charset="2"/>
              </a:rPr>
              <a:t>‘GT</a:t>
            </a:r>
            <a:r>
              <a:rPr lang="ko-KR" altLang="en-US" dirty="0" smtClean="0">
                <a:sym typeface="Wingdings" panose="05000000000000000000" pitchFamily="2" charset="2"/>
              </a:rPr>
              <a:t>소피</a:t>
            </a:r>
            <a:r>
              <a:rPr lang="en-US" altLang="ko-KR" dirty="0" smtClean="0">
                <a:sym typeface="Wingdings" panose="05000000000000000000" pitchFamily="2" charset="2"/>
              </a:rPr>
              <a:t>‘, </a:t>
            </a:r>
            <a:r>
              <a:rPr lang="ko-KR" altLang="en-US" dirty="0" err="1" smtClean="0">
                <a:sym typeface="Wingdings" panose="05000000000000000000" pitchFamily="2" charset="2"/>
              </a:rPr>
              <a:t>그란투리스모</a:t>
            </a:r>
            <a:r>
              <a:rPr lang="ko-KR" altLang="en-US" dirty="0" smtClean="0">
                <a:sym typeface="Wingdings" panose="05000000000000000000" pitchFamily="2" charset="2"/>
              </a:rPr>
              <a:t> 경주대회에서 우승</a:t>
            </a:r>
            <a:endParaRPr lang="en-US" altLang="ko-KR" dirty="0" smtClean="0">
              <a:sym typeface="Wingdings" panose="05000000000000000000" pitchFamily="2" charset="2"/>
            </a:endParaRPr>
          </a:p>
          <a:p>
            <a:pPr lvl="1"/>
            <a:r>
              <a:rPr lang="en-US" altLang="ko-KR" dirty="0" smtClean="0">
                <a:sym typeface="Wingdings" panose="05000000000000000000" pitchFamily="2" charset="2"/>
              </a:rPr>
              <a:t>F1 </a:t>
            </a:r>
            <a:r>
              <a:rPr lang="ko-KR" altLang="en-US" dirty="0" smtClean="0">
                <a:sym typeface="Wingdings" panose="05000000000000000000" pitchFamily="2" charset="2"/>
              </a:rPr>
              <a:t>경기의 우승은 시간문제</a:t>
            </a:r>
            <a:endParaRPr lang="en-US" altLang="ko-KR" dirty="0" smtClean="0"/>
          </a:p>
        </p:txBody>
      </p:sp>
    </p:spTree>
    <p:extLst>
      <p:ext uri="{BB962C8B-B14F-4D97-AF65-F5344CB8AC3E}">
        <p14:creationId xmlns:p14="http://schemas.microsoft.com/office/powerpoint/2010/main" val="15967755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로보카메라의 도입</a:t>
            </a:r>
            <a:endParaRPr lang="ko-KR" altLang="en-US" dirty="0"/>
          </a:p>
        </p:txBody>
      </p:sp>
      <p:sp>
        <p:nvSpPr>
          <p:cNvPr id="3" name="내용 개체 틀 2"/>
          <p:cNvSpPr>
            <a:spLocks noGrp="1"/>
          </p:cNvSpPr>
          <p:nvPr>
            <p:ph idx="1"/>
          </p:nvPr>
        </p:nvSpPr>
        <p:spPr>
          <a:xfrm>
            <a:off x="838200" y="1825625"/>
            <a:ext cx="6648450" cy="4351338"/>
          </a:xfrm>
        </p:spPr>
        <p:txBody>
          <a:bodyPr/>
          <a:lstStyle/>
          <a:p>
            <a:r>
              <a:rPr lang="ko-KR" altLang="en-US" dirty="0" smtClean="0"/>
              <a:t>스포츠 중계에서 </a:t>
            </a:r>
            <a:r>
              <a:rPr lang="en-US" altLang="ko-KR" dirty="0" smtClean="0"/>
              <a:t>AI</a:t>
            </a:r>
            <a:r>
              <a:rPr lang="ko-KR" altLang="en-US" dirty="0" smtClean="0"/>
              <a:t>카메라 도입</a:t>
            </a:r>
            <a:r>
              <a:rPr lang="en-US" altLang="ko-KR" dirty="0" smtClean="0"/>
              <a:t>, </a:t>
            </a:r>
            <a:r>
              <a:rPr lang="ko-KR" altLang="en-US" dirty="0" smtClean="0"/>
              <a:t>무인화</a:t>
            </a:r>
            <a:endParaRPr lang="en-US" altLang="ko-KR" dirty="0" smtClean="0"/>
          </a:p>
          <a:p>
            <a:pPr lvl="1"/>
            <a:r>
              <a:rPr lang="ko-KR" altLang="en-US" dirty="0" smtClean="0"/>
              <a:t>축구</a:t>
            </a:r>
            <a:r>
              <a:rPr lang="en-US" altLang="ko-KR" dirty="0" smtClean="0"/>
              <a:t>, </a:t>
            </a:r>
            <a:r>
              <a:rPr lang="ko-KR" altLang="en-US" dirty="0" smtClean="0"/>
              <a:t>탁구 등 각종 구기종목</a:t>
            </a:r>
            <a:endParaRPr lang="en-US" altLang="ko-KR" dirty="0" smtClean="0"/>
          </a:p>
          <a:p>
            <a:r>
              <a:rPr lang="en-US" altLang="ko-KR" dirty="0" smtClean="0"/>
              <a:t>2020</a:t>
            </a:r>
            <a:r>
              <a:rPr lang="ko-KR" altLang="en-US" dirty="0" smtClean="0"/>
              <a:t>년 스코틀랜드 프로축구 </a:t>
            </a:r>
            <a:r>
              <a:rPr lang="ko-KR" altLang="en-US" dirty="0" err="1" smtClean="0"/>
              <a:t>로보카메라</a:t>
            </a:r>
            <a:r>
              <a:rPr lang="ko-KR" altLang="en-US" dirty="0" smtClean="0"/>
              <a:t> 실수</a:t>
            </a:r>
            <a:endParaRPr lang="en-US" altLang="ko-KR" dirty="0" smtClean="0"/>
          </a:p>
          <a:p>
            <a:pPr lvl="1"/>
            <a:r>
              <a:rPr lang="ko-KR" altLang="en-US" dirty="0" smtClean="0"/>
              <a:t>심판이 </a:t>
            </a:r>
            <a:r>
              <a:rPr lang="en-US" altLang="ko-KR" dirty="0" smtClean="0"/>
              <a:t>‘</a:t>
            </a:r>
            <a:r>
              <a:rPr lang="ko-KR" altLang="en-US" dirty="0" smtClean="0"/>
              <a:t>대머리</a:t>
            </a:r>
            <a:r>
              <a:rPr lang="en-US" altLang="ko-KR" dirty="0" smtClean="0"/>
              <a:t>’</a:t>
            </a:r>
            <a:r>
              <a:rPr lang="ko-KR" altLang="en-US" dirty="0" smtClean="0"/>
              <a:t>여서 </a:t>
            </a:r>
            <a:r>
              <a:rPr lang="ko-KR" altLang="en-US" dirty="0" err="1" smtClean="0"/>
              <a:t>오인식</a:t>
            </a:r>
            <a:endParaRPr lang="ko-KR" altLang="en-US" dirty="0"/>
          </a:p>
        </p:txBody>
      </p:sp>
      <p:pic>
        <p:nvPicPr>
          <p:cNvPr id="4" name="그림 3"/>
          <p:cNvPicPr>
            <a:picLocks noChangeAspect="1"/>
          </p:cNvPicPr>
          <p:nvPr/>
        </p:nvPicPr>
        <p:blipFill>
          <a:blip r:embed="rId2"/>
          <a:stretch>
            <a:fillRect/>
          </a:stretch>
        </p:blipFill>
        <p:spPr>
          <a:xfrm>
            <a:off x="7411556" y="122851"/>
            <a:ext cx="4647559" cy="3591899"/>
          </a:xfrm>
          <a:prstGeom prst="rect">
            <a:avLst/>
          </a:prstGeom>
        </p:spPr>
      </p:pic>
    </p:spTree>
    <p:extLst>
      <p:ext uri="{BB962C8B-B14F-4D97-AF65-F5344CB8AC3E}">
        <p14:creationId xmlns:p14="http://schemas.microsoft.com/office/powerpoint/2010/main" val="34549319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바이오</a:t>
            </a:r>
            <a:r>
              <a:rPr lang="en-US" altLang="ko-KR" dirty="0" smtClean="0"/>
              <a:t>, </a:t>
            </a:r>
            <a:r>
              <a:rPr lang="ko-KR" altLang="en-US" dirty="0" smtClean="0"/>
              <a:t>의학</a:t>
            </a:r>
            <a:endParaRPr lang="ko-KR" altLang="en-US" dirty="0"/>
          </a:p>
        </p:txBody>
      </p:sp>
      <p:sp>
        <p:nvSpPr>
          <p:cNvPr id="3" name="내용 개체 틀 2"/>
          <p:cNvSpPr>
            <a:spLocks noGrp="1"/>
          </p:cNvSpPr>
          <p:nvPr>
            <p:ph idx="1"/>
          </p:nvPr>
        </p:nvSpPr>
        <p:spPr>
          <a:xfrm>
            <a:off x="590550" y="1733550"/>
            <a:ext cx="10515600" cy="4351338"/>
          </a:xfrm>
        </p:spPr>
        <p:txBody>
          <a:bodyPr/>
          <a:lstStyle/>
          <a:p>
            <a:r>
              <a:rPr lang="ko-KR" altLang="en-US" dirty="0" smtClean="0"/>
              <a:t>단백질 구조 예측</a:t>
            </a:r>
            <a:endParaRPr lang="en-US" altLang="ko-KR" dirty="0" smtClean="0"/>
          </a:p>
          <a:p>
            <a:pPr lvl="1"/>
            <a:r>
              <a:rPr lang="ko-KR" altLang="en-US" dirty="0" smtClean="0"/>
              <a:t>단백질 시퀀스 분석 </a:t>
            </a:r>
            <a:r>
              <a:rPr lang="en-US" altLang="ko-KR" dirty="0" smtClean="0">
                <a:sym typeface="Wingdings" panose="05000000000000000000" pitchFamily="2" charset="2"/>
              </a:rPr>
              <a:t> 3</a:t>
            </a:r>
            <a:r>
              <a:rPr lang="ko-KR" altLang="en-US" dirty="0" smtClean="0">
                <a:sym typeface="Wingdings" panose="05000000000000000000" pitchFamily="2" charset="2"/>
              </a:rPr>
              <a:t>차원 구조 모델링</a:t>
            </a:r>
            <a:endParaRPr lang="en-US" altLang="ko-KR" dirty="0" smtClean="0">
              <a:sym typeface="Wingdings" panose="05000000000000000000" pitchFamily="2" charset="2"/>
            </a:endParaRPr>
          </a:p>
          <a:p>
            <a:pPr lvl="1"/>
            <a:r>
              <a:rPr lang="ko-KR" altLang="en-US" dirty="0" err="1" smtClean="0"/>
              <a:t>딥마인드</a:t>
            </a:r>
            <a:r>
              <a:rPr lang="en-US" altLang="ko-KR" dirty="0" smtClean="0"/>
              <a:t>, </a:t>
            </a:r>
            <a:r>
              <a:rPr lang="ko-KR" altLang="en-US" dirty="0" err="1" smtClean="0"/>
              <a:t>알파폴드</a:t>
            </a:r>
            <a:endParaRPr lang="en-US" altLang="ko-KR" dirty="0"/>
          </a:p>
          <a:p>
            <a:r>
              <a:rPr lang="ko-KR" altLang="en-US" dirty="0" smtClean="0"/>
              <a:t>질병 진단</a:t>
            </a:r>
            <a:r>
              <a:rPr lang="en-US" altLang="ko-KR" dirty="0" smtClean="0"/>
              <a:t>: </a:t>
            </a:r>
          </a:p>
          <a:p>
            <a:pPr lvl="1"/>
            <a:r>
              <a:rPr lang="ko-KR" altLang="en-US" dirty="0" smtClean="0"/>
              <a:t>영상의학의 판독</a:t>
            </a:r>
            <a:r>
              <a:rPr lang="en-US" altLang="ko-KR" dirty="0" smtClean="0"/>
              <a:t>: </a:t>
            </a:r>
            <a:r>
              <a:rPr lang="ko-KR" altLang="en-US" dirty="0" smtClean="0"/>
              <a:t>안질환</a:t>
            </a:r>
            <a:r>
              <a:rPr lang="en-US" altLang="ko-KR" dirty="0" smtClean="0"/>
              <a:t>, </a:t>
            </a:r>
            <a:r>
              <a:rPr lang="ko-KR" altLang="en-US" dirty="0" smtClean="0"/>
              <a:t>유방암</a:t>
            </a:r>
            <a:r>
              <a:rPr lang="en-US" altLang="ko-KR" dirty="0" smtClean="0"/>
              <a:t>, </a:t>
            </a:r>
            <a:r>
              <a:rPr lang="ko-KR" altLang="en-US" dirty="0" smtClean="0"/>
              <a:t>심혈관</a:t>
            </a:r>
            <a:r>
              <a:rPr lang="en-US" altLang="ko-KR" dirty="0" smtClean="0"/>
              <a:t>, </a:t>
            </a:r>
            <a:r>
              <a:rPr lang="ko-KR" altLang="en-US" dirty="0" smtClean="0"/>
              <a:t>뇌 </a:t>
            </a:r>
            <a:r>
              <a:rPr lang="en-US" altLang="ko-KR" dirty="0" smtClean="0"/>
              <a:t>MRI</a:t>
            </a:r>
            <a:r>
              <a:rPr lang="ko-KR" altLang="en-US" dirty="0" smtClean="0"/>
              <a:t> 등</a:t>
            </a:r>
            <a:endParaRPr lang="en-US" altLang="ko-KR" dirty="0" smtClean="0"/>
          </a:p>
          <a:p>
            <a:pPr lvl="2"/>
            <a:r>
              <a:rPr lang="ko-KR" altLang="en-US" dirty="0" smtClean="0"/>
              <a:t>의사</a:t>
            </a:r>
            <a:r>
              <a:rPr lang="en-US" altLang="ko-KR" dirty="0"/>
              <a:t> </a:t>
            </a:r>
            <a:r>
              <a:rPr lang="en-US" altLang="ko-KR" dirty="0" smtClean="0"/>
              <a:t>60%, AI 90%</a:t>
            </a:r>
          </a:p>
          <a:p>
            <a:pPr lvl="1"/>
            <a:r>
              <a:rPr lang="ko-KR" altLang="en-US" dirty="0" smtClean="0"/>
              <a:t>질병의 경과 예측</a:t>
            </a:r>
            <a:r>
              <a:rPr lang="en-US" altLang="ko-KR" dirty="0" smtClean="0"/>
              <a:t>: </a:t>
            </a:r>
            <a:r>
              <a:rPr lang="ko-KR" altLang="en-US" dirty="0" smtClean="0"/>
              <a:t>장기입원</a:t>
            </a:r>
            <a:r>
              <a:rPr lang="en-US" altLang="ko-KR" dirty="0" smtClean="0"/>
              <a:t>, </a:t>
            </a:r>
            <a:r>
              <a:rPr lang="ko-KR" altLang="en-US" dirty="0" smtClean="0"/>
              <a:t>퇴원</a:t>
            </a:r>
            <a:r>
              <a:rPr lang="en-US" altLang="ko-KR" dirty="0" smtClean="0"/>
              <a:t>, </a:t>
            </a:r>
            <a:r>
              <a:rPr lang="ko-KR" altLang="en-US" dirty="0" smtClean="0"/>
              <a:t>재입원 등 판정</a:t>
            </a:r>
            <a:endParaRPr lang="en-US" altLang="ko-KR" dirty="0" smtClean="0"/>
          </a:p>
          <a:p>
            <a:r>
              <a:rPr lang="ko-KR" altLang="en-US" dirty="0" smtClean="0"/>
              <a:t>신약 개발</a:t>
            </a:r>
            <a:endParaRPr lang="en-US" altLang="ko-KR" dirty="0" smtClean="0"/>
          </a:p>
          <a:p>
            <a:pPr lvl="1"/>
            <a:r>
              <a:rPr lang="ko-KR" altLang="en-US" dirty="0" smtClean="0"/>
              <a:t>개발 기간의 단축</a:t>
            </a:r>
            <a:endParaRPr lang="en-US" altLang="ko-KR" dirty="0" smtClean="0"/>
          </a:p>
          <a:p>
            <a:pPr lvl="1"/>
            <a:r>
              <a:rPr lang="ko-KR" altLang="en-US" dirty="0" smtClean="0"/>
              <a:t>실험 결과의 </a:t>
            </a:r>
            <a:r>
              <a:rPr lang="ko-KR" altLang="en-US" dirty="0" err="1" smtClean="0"/>
              <a:t>시물레이션</a:t>
            </a:r>
            <a:r>
              <a:rPr lang="ko-KR" altLang="en-US" dirty="0" smtClean="0"/>
              <a:t> 등</a:t>
            </a:r>
            <a:endParaRPr lang="ko-KR" altLang="en-US" dirty="0"/>
          </a:p>
        </p:txBody>
      </p:sp>
      <p:sp>
        <p:nvSpPr>
          <p:cNvPr id="4" name="Rectangle 2"/>
          <p:cNvSpPr>
            <a:spLocks noChangeArrowheads="1"/>
          </p:cNvSpPr>
          <p:nvPr/>
        </p:nvSpPr>
        <p:spPr bwMode="auto">
          <a:xfrm>
            <a:off x="-247650" y="-920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ko-KR" altLang="en-US"/>
          </a:p>
        </p:txBody>
      </p:sp>
      <p:pic>
        <p:nvPicPr>
          <p:cNvPr id="1025" name="_x648997376" descr="EMB000079040f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43479" y="203199"/>
            <a:ext cx="3258021" cy="3540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22805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기타</a:t>
            </a:r>
            <a:endParaRPr lang="ko-KR" altLang="en-US" dirty="0"/>
          </a:p>
        </p:txBody>
      </p:sp>
      <p:sp>
        <p:nvSpPr>
          <p:cNvPr id="3" name="내용 개체 틀 2"/>
          <p:cNvSpPr>
            <a:spLocks noGrp="1"/>
          </p:cNvSpPr>
          <p:nvPr>
            <p:ph idx="1"/>
          </p:nvPr>
        </p:nvSpPr>
        <p:spPr>
          <a:xfrm>
            <a:off x="838200" y="1825625"/>
            <a:ext cx="8629650" cy="4351338"/>
          </a:xfrm>
        </p:spPr>
        <p:txBody>
          <a:bodyPr>
            <a:normAutofit/>
          </a:bodyPr>
          <a:lstStyle/>
          <a:p>
            <a:r>
              <a:rPr lang="en-US" altLang="ko-KR" dirty="0" smtClean="0"/>
              <a:t>AI </a:t>
            </a:r>
            <a:r>
              <a:rPr lang="ko-KR" altLang="en-US" dirty="0" smtClean="0"/>
              <a:t>면접의</a:t>
            </a:r>
            <a:r>
              <a:rPr lang="en-US" altLang="ko-KR" dirty="0" smtClean="0"/>
              <a:t> </a:t>
            </a:r>
            <a:r>
              <a:rPr lang="ko-KR" altLang="en-US" dirty="0" smtClean="0"/>
              <a:t>대중화</a:t>
            </a:r>
            <a:endParaRPr lang="en-US" altLang="ko-KR" dirty="0" smtClean="0"/>
          </a:p>
          <a:p>
            <a:pPr lvl="1"/>
            <a:r>
              <a:rPr lang="ko-KR" altLang="en-US" dirty="0" smtClean="0"/>
              <a:t>지원자 수 폭증에 따른 면접의 자동화</a:t>
            </a:r>
            <a:endParaRPr lang="en-US" altLang="ko-KR" dirty="0" smtClean="0"/>
          </a:p>
          <a:p>
            <a:pPr lvl="1"/>
            <a:r>
              <a:rPr lang="ko-KR" altLang="en-US" dirty="0" smtClean="0"/>
              <a:t>지원자의 음성</a:t>
            </a:r>
            <a:r>
              <a:rPr lang="en-US" altLang="ko-KR" dirty="0" smtClean="0"/>
              <a:t>, </a:t>
            </a:r>
            <a:r>
              <a:rPr lang="ko-KR" altLang="en-US" dirty="0" smtClean="0"/>
              <a:t>표정 등 분석 </a:t>
            </a:r>
            <a:r>
              <a:rPr lang="en-US" altLang="ko-KR" dirty="0" smtClean="0"/>
              <a:t>(</a:t>
            </a:r>
            <a:r>
              <a:rPr lang="ko-KR" altLang="en-US" dirty="0" smtClean="0"/>
              <a:t>거짓말 등</a:t>
            </a:r>
            <a:r>
              <a:rPr lang="en-US" altLang="ko-KR" dirty="0" smtClean="0"/>
              <a:t>)</a:t>
            </a:r>
          </a:p>
          <a:p>
            <a:pPr lvl="1"/>
            <a:r>
              <a:rPr lang="ko-KR" altLang="en-US" dirty="0" smtClean="0"/>
              <a:t>블라인드 면접의 확대로 </a:t>
            </a:r>
            <a:r>
              <a:rPr lang="en-US" altLang="ko-KR" dirty="0" smtClean="0"/>
              <a:t>AI</a:t>
            </a:r>
            <a:r>
              <a:rPr lang="ko-KR" altLang="en-US" dirty="0" smtClean="0"/>
              <a:t>가 장점을 가질 수도</a:t>
            </a:r>
            <a:endParaRPr lang="en-US" altLang="ko-KR" dirty="0" smtClean="0"/>
          </a:p>
          <a:p>
            <a:pPr lvl="1"/>
            <a:r>
              <a:rPr lang="ko-KR" altLang="en-US" dirty="0" smtClean="0"/>
              <a:t>자소서 분석 </a:t>
            </a:r>
            <a:r>
              <a:rPr lang="en-US" altLang="ko-KR" dirty="0" smtClean="0">
                <a:sym typeface="Wingdings" panose="05000000000000000000" pitchFamily="2" charset="2"/>
              </a:rPr>
              <a:t> </a:t>
            </a:r>
            <a:r>
              <a:rPr lang="ko-KR" altLang="en-US" dirty="0" smtClean="0">
                <a:sym typeface="Wingdings" panose="05000000000000000000" pitchFamily="2" charset="2"/>
              </a:rPr>
              <a:t>질문 후보를 생성</a:t>
            </a:r>
            <a:endParaRPr lang="en-US" altLang="ko-KR" dirty="0" smtClean="0">
              <a:sym typeface="Wingdings" panose="05000000000000000000" pitchFamily="2" charset="2"/>
            </a:endParaRPr>
          </a:p>
          <a:p>
            <a:r>
              <a:rPr lang="ko-KR" altLang="en-US" dirty="0" smtClean="0"/>
              <a:t>스마트 </a:t>
            </a:r>
            <a:r>
              <a:rPr lang="ko-KR" altLang="en-US" dirty="0" smtClean="0"/>
              <a:t>농업</a:t>
            </a:r>
            <a:endParaRPr lang="en-US" altLang="ko-KR" dirty="0" smtClean="0"/>
          </a:p>
          <a:p>
            <a:pPr lvl="1"/>
            <a:r>
              <a:rPr lang="ko-KR" altLang="en-US" dirty="0" err="1" smtClean="0"/>
              <a:t>드론으로</a:t>
            </a:r>
            <a:r>
              <a:rPr lang="ko-KR" altLang="en-US" dirty="0" smtClean="0"/>
              <a:t> 촬영</a:t>
            </a:r>
            <a:r>
              <a:rPr lang="en-US" altLang="ko-KR" dirty="0" smtClean="0"/>
              <a:t>: </a:t>
            </a:r>
            <a:r>
              <a:rPr lang="ko-KR" altLang="en-US" dirty="0" smtClean="0"/>
              <a:t>농산물 </a:t>
            </a:r>
            <a:r>
              <a:rPr lang="ko-KR" altLang="en-US" dirty="0" err="1" smtClean="0"/>
              <a:t>피해면적</a:t>
            </a:r>
            <a:r>
              <a:rPr lang="en-US" altLang="ko-KR" dirty="0" smtClean="0"/>
              <a:t>, </a:t>
            </a:r>
            <a:r>
              <a:rPr lang="ko-KR" altLang="en-US" dirty="0" smtClean="0"/>
              <a:t>작황 현황 등 </a:t>
            </a:r>
            <a:endParaRPr lang="en-US" altLang="ko-KR" dirty="0" smtClean="0"/>
          </a:p>
          <a:p>
            <a:pPr lvl="1"/>
            <a:r>
              <a:rPr lang="ko-KR" altLang="en-US" dirty="0" smtClean="0"/>
              <a:t>과거</a:t>
            </a:r>
            <a:r>
              <a:rPr lang="en-US" altLang="ko-KR" dirty="0" smtClean="0"/>
              <a:t>: </a:t>
            </a:r>
            <a:r>
              <a:rPr lang="ko-KR" altLang="en-US" dirty="0" smtClean="0"/>
              <a:t>위성 사진으로 세계 농산물의 작황 현황 분석 </a:t>
            </a:r>
            <a:r>
              <a:rPr lang="en-US" altLang="ko-KR" dirty="0" smtClean="0">
                <a:sym typeface="Wingdings" panose="05000000000000000000" pitchFamily="2" charset="2"/>
              </a:rPr>
              <a:t> </a:t>
            </a:r>
            <a:r>
              <a:rPr lang="ko-KR" altLang="en-US" dirty="0" smtClean="0">
                <a:sym typeface="Wingdings" panose="05000000000000000000" pitchFamily="2" charset="2"/>
              </a:rPr>
              <a:t>농산물 가격 예측</a:t>
            </a:r>
            <a:endParaRPr lang="en-US" altLang="ko-KR" dirty="0" smtClean="0">
              <a:sym typeface="Wingdings" panose="05000000000000000000" pitchFamily="2" charset="2"/>
            </a:endParaRPr>
          </a:p>
          <a:p>
            <a:endParaRPr lang="en-US" altLang="ko-KR" dirty="0" smtClean="0"/>
          </a:p>
          <a:p>
            <a:endParaRPr lang="ko-KR" altLang="en-US" dirty="0"/>
          </a:p>
        </p:txBody>
      </p:sp>
      <p:pic>
        <p:nvPicPr>
          <p:cNvPr id="4" name="그림 3"/>
          <p:cNvPicPr>
            <a:picLocks noChangeAspect="1"/>
          </p:cNvPicPr>
          <p:nvPr/>
        </p:nvPicPr>
        <p:blipFill>
          <a:blip r:embed="rId2"/>
          <a:stretch>
            <a:fillRect/>
          </a:stretch>
        </p:blipFill>
        <p:spPr>
          <a:xfrm>
            <a:off x="9277350" y="127596"/>
            <a:ext cx="2616596" cy="3905071"/>
          </a:xfrm>
          <a:prstGeom prst="rect">
            <a:avLst/>
          </a:prstGeom>
        </p:spPr>
      </p:pic>
    </p:spTree>
    <p:extLst>
      <p:ext uri="{BB962C8B-B14F-4D97-AF65-F5344CB8AC3E}">
        <p14:creationId xmlns:p14="http://schemas.microsoft.com/office/powerpoint/2010/main" val="38866824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AI</a:t>
            </a:r>
            <a:r>
              <a:rPr lang="ko-KR" altLang="en-US" dirty="0" smtClean="0"/>
              <a:t>의 예술의 강점과 한계</a:t>
            </a:r>
            <a:endParaRPr lang="ko-KR" altLang="en-US" dirty="0"/>
          </a:p>
        </p:txBody>
      </p:sp>
      <p:sp>
        <p:nvSpPr>
          <p:cNvPr id="3" name="내용 개체 틀 2"/>
          <p:cNvSpPr>
            <a:spLocks noGrp="1"/>
          </p:cNvSpPr>
          <p:nvPr>
            <p:ph idx="1"/>
          </p:nvPr>
        </p:nvSpPr>
        <p:spPr/>
        <p:txBody>
          <a:bodyPr>
            <a:normAutofit/>
          </a:bodyPr>
          <a:lstStyle/>
          <a:p>
            <a:pPr lvl="0" fontAlgn="base"/>
            <a:r>
              <a:rPr lang="ko-KR" altLang="en-US" dirty="0" smtClean="0"/>
              <a:t>인류가 </a:t>
            </a:r>
            <a:r>
              <a:rPr lang="ko-KR" altLang="en-US" dirty="0"/>
              <a:t>만든 모든 예술작품을 다 알고 있다</a:t>
            </a:r>
            <a:r>
              <a:rPr lang="en-US" altLang="ko-KR" dirty="0"/>
              <a:t>.</a:t>
            </a:r>
            <a:endParaRPr lang="ko-KR" altLang="en-US" dirty="0"/>
          </a:p>
          <a:p>
            <a:pPr lvl="0" fontAlgn="base"/>
            <a:r>
              <a:rPr lang="ko-KR" altLang="en-US" dirty="0"/>
              <a:t>인간이 좋아하는 모든 음악을 다 알고 있다</a:t>
            </a:r>
            <a:r>
              <a:rPr lang="en-US" altLang="ko-KR" dirty="0"/>
              <a:t>.</a:t>
            </a:r>
            <a:endParaRPr lang="ko-KR" altLang="en-US" dirty="0"/>
          </a:p>
          <a:p>
            <a:pPr lvl="0" fontAlgn="base"/>
            <a:r>
              <a:rPr lang="ko-KR" altLang="en-US" dirty="0"/>
              <a:t>인간이 좋아하는 모든 문학 표현과 </a:t>
            </a:r>
            <a:r>
              <a:rPr lang="ko-KR" altLang="en-US" dirty="0" err="1"/>
              <a:t>스토리텔링</a:t>
            </a:r>
            <a:r>
              <a:rPr lang="ko-KR" altLang="en-US" dirty="0"/>
              <a:t> 및 문체를 모두 학습했다</a:t>
            </a:r>
            <a:r>
              <a:rPr lang="en-US" altLang="ko-KR" dirty="0"/>
              <a:t>.</a:t>
            </a:r>
            <a:endParaRPr lang="ko-KR" altLang="en-US" dirty="0"/>
          </a:p>
          <a:p>
            <a:pPr lvl="0" fontAlgn="base"/>
            <a:r>
              <a:rPr lang="ko-KR" altLang="en-US" dirty="0"/>
              <a:t>칼라의 수에서 압도적이다</a:t>
            </a:r>
            <a:r>
              <a:rPr lang="en-US" altLang="ko-KR" dirty="0"/>
              <a:t>.</a:t>
            </a:r>
            <a:endParaRPr lang="ko-KR" altLang="en-US" dirty="0"/>
          </a:p>
          <a:p>
            <a:pPr lvl="0" fontAlgn="base"/>
            <a:r>
              <a:rPr lang="ko-KR" altLang="en-US" dirty="0"/>
              <a:t>음의 개수에서 압도적이다</a:t>
            </a:r>
            <a:r>
              <a:rPr lang="en-US" altLang="ko-KR" dirty="0"/>
              <a:t>.</a:t>
            </a:r>
            <a:endParaRPr lang="ko-KR" altLang="en-US" dirty="0"/>
          </a:p>
          <a:p>
            <a:pPr lvl="0" fontAlgn="base"/>
            <a:r>
              <a:rPr lang="ko-KR" altLang="en-US" dirty="0"/>
              <a:t>캐릭터 제작에서 가장 아름다운 </a:t>
            </a:r>
            <a:r>
              <a:rPr lang="en-US" altLang="ko-KR" dirty="0"/>
              <a:t>(</a:t>
            </a:r>
            <a:r>
              <a:rPr lang="ko-KR" altLang="en-US" dirty="0"/>
              <a:t>인간이 좋아하는 모든 요소를 갖춘</a:t>
            </a:r>
            <a:r>
              <a:rPr lang="en-US" altLang="ko-KR" dirty="0"/>
              <a:t>) </a:t>
            </a:r>
            <a:r>
              <a:rPr lang="ko-KR" altLang="en-US" dirty="0"/>
              <a:t>캐릭터를 만들 수 있다</a:t>
            </a:r>
            <a:r>
              <a:rPr lang="en-US" altLang="ko-KR" dirty="0" smtClean="0"/>
              <a:t>.</a:t>
            </a:r>
          </a:p>
        </p:txBody>
      </p:sp>
    </p:spTree>
    <p:extLst>
      <p:ext uri="{BB962C8B-B14F-4D97-AF65-F5344CB8AC3E}">
        <p14:creationId xmlns:p14="http://schemas.microsoft.com/office/powerpoint/2010/main" val="20803201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AI</a:t>
            </a:r>
            <a:r>
              <a:rPr lang="ko-KR" altLang="en-US" dirty="0" smtClean="0"/>
              <a:t>와 예술 분야의 정리</a:t>
            </a:r>
            <a:endParaRPr lang="ko-KR" altLang="en-US" dirty="0"/>
          </a:p>
        </p:txBody>
      </p:sp>
      <p:sp>
        <p:nvSpPr>
          <p:cNvPr id="3" name="내용 개체 틀 2"/>
          <p:cNvSpPr>
            <a:spLocks noGrp="1"/>
          </p:cNvSpPr>
          <p:nvPr>
            <p:ph idx="1"/>
          </p:nvPr>
        </p:nvSpPr>
        <p:spPr/>
        <p:txBody>
          <a:bodyPr/>
          <a:lstStyle/>
          <a:p>
            <a:r>
              <a:rPr lang="ko-KR" altLang="en-US" dirty="0" smtClean="0"/>
              <a:t>예술은 인간을 위한 것</a:t>
            </a:r>
            <a:r>
              <a:rPr lang="en-US" altLang="ko-KR" dirty="0"/>
              <a:t> </a:t>
            </a:r>
            <a:r>
              <a:rPr lang="en-US" altLang="ko-KR" dirty="0" smtClean="0">
                <a:sym typeface="Wingdings" panose="05000000000000000000" pitchFamily="2" charset="2"/>
              </a:rPr>
              <a:t> </a:t>
            </a:r>
            <a:r>
              <a:rPr lang="ko-KR" altLang="en-US" dirty="0" smtClean="0">
                <a:sym typeface="Wingdings" panose="05000000000000000000" pitchFamily="2" charset="2"/>
              </a:rPr>
              <a:t>가치를 인간만이 평가할 수 있다</a:t>
            </a:r>
            <a:r>
              <a:rPr lang="en-US" altLang="ko-KR" dirty="0" smtClean="0">
                <a:sym typeface="Wingdings" panose="05000000000000000000" pitchFamily="2" charset="2"/>
              </a:rPr>
              <a:t>.</a:t>
            </a:r>
          </a:p>
          <a:p>
            <a:r>
              <a:rPr lang="en-US" altLang="ko-KR" dirty="0" smtClean="0">
                <a:sym typeface="Wingdings" panose="05000000000000000000" pitchFamily="2" charset="2"/>
              </a:rPr>
              <a:t>AI</a:t>
            </a:r>
            <a:r>
              <a:rPr lang="ko-KR" altLang="en-US" dirty="0" smtClean="0">
                <a:sym typeface="Wingdings" panose="05000000000000000000" pitchFamily="2" charset="2"/>
              </a:rPr>
              <a:t>를 활용하면 일반 대중도 예술에 </a:t>
            </a:r>
            <a:r>
              <a:rPr lang="ko-KR" altLang="en-US" dirty="0" err="1" smtClean="0">
                <a:sym typeface="Wingdings" panose="05000000000000000000" pitchFamily="2" charset="2"/>
              </a:rPr>
              <a:t>접근가능</a:t>
            </a:r>
            <a:endParaRPr lang="en-US" altLang="ko-KR" dirty="0" smtClean="0">
              <a:sym typeface="Wingdings" panose="05000000000000000000" pitchFamily="2" charset="2"/>
            </a:endParaRPr>
          </a:p>
          <a:p>
            <a:pPr lvl="1"/>
            <a:r>
              <a:rPr lang="ko-KR" altLang="en-US" dirty="0" smtClean="0">
                <a:sym typeface="Wingdings" panose="05000000000000000000" pitchFamily="2" charset="2"/>
              </a:rPr>
              <a:t>화가</a:t>
            </a:r>
            <a:r>
              <a:rPr lang="en-US" altLang="ko-KR" dirty="0" smtClean="0">
                <a:sym typeface="Wingdings" panose="05000000000000000000" pitchFamily="2" charset="2"/>
              </a:rPr>
              <a:t>, </a:t>
            </a:r>
            <a:r>
              <a:rPr lang="ko-KR" altLang="en-US" dirty="0" smtClean="0">
                <a:sym typeface="Wingdings" panose="05000000000000000000" pitchFamily="2" charset="2"/>
              </a:rPr>
              <a:t>작곡가의 전유물에서 평준화</a:t>
            </a:r>
            <a:endParaRPr lang="en-US" altLang="ko-KR" dirty="0" smtClean="0">
              <a:sym typeface="Wingdings" panose="05000000000000000000" pitchFamily="2" charset="2"/>
            </a:endParaRPr>
          </a:p>
          <a:p>
            <a:r>
              <a:rPr lang="en-US" altLang="ko-KR" dirty="0" smtClean="0">
                <a:sym typeface="Wingdings" panose="05000000000000000000" pitchFamily="2" charset="2"/>
              </a:rPr>
              <a:t>AI</a:t>
            </a:r>
            <a:r>
              <a:rPr lang="ko-KR" altLang="en-US" dirty="0" smtClean="0">
                <a:sym typeface="Wingdings" panose="05000000000000000000" pitchFamily="2" charset="2"/>
              </a:rPr>
              <a:t>의 응용은 </a:t>
            </a:r>
            <a:r>
              <a:rPr lang="en-US" altLang="ko-KR" dirty="0" smtClean="0">
                <a:sym typeface="Wingdings" panose="05000000000000000000" pitchFamily="2" charset="2"/>
              </a:rPr>
              <a:t>“</a:t>
            </a:r>
            <a:r>
              <a:rPr lang="ko-KR" altLang="en-US" dirty="0" smtClean="0">
                <a:sym typeface="Wingdings" panose="05000000000000000000" pitchFamily="2" charset="2"/>
              </a:rPr>
              <a:t>누가 새로운 응용을 상상하는가</a:t>
            </a:r>
            <a:r>
              <a:rPr lang="en-US" altLang="ko-KR" dirty="0" smtClean="0">
                <a:sym typeface="Wingdings" panose="05000000000000000000" pitchFamily="2" charset="2"/>
              </a:rPr>
              <a:t>“</a:t>
            </a:r>
          </a:p>
          <a:p>
            <a:pPr lvl="1"/>
            <a:r>
              <a:rPr lang="ko-KR" altLang="en-US" dirty="0" smtClean="0"/>
              <a:t>필요는 발명의 어머니</a:t>
            </a:r>
            <a:endParaRPr lang="en-US" altLang="ko-KR" dirty="0"/>
          </a:p>
          <a:p>
            <a:pPr lvl="1"/>
            <a:r>
              <a:rPr lang="ko-KR" altLang="en-US" dirty="0" smtClean="0"/>
              <a:t>상상력을 키우는 것이 필요 </a:t>
            </a:r>
            <a:r>
              <a:rPr lang="en-US" altLang="ko-KR" dirty="0" smtClean="0">
                <a:sym typeface="Wingdings" panose="05000000000000000000" pitchFamily="2" charset="2"/>
              </a:rPr>
              <a:t> </a:t>
            </a:r>
            <a:r>
              <a:rPr lang="ko-KR" altLang="en-US" dirty="0" smtClean="0">
                <a:sym typeface="Wingdings" panose="05000000000000000000" pitchFamily="2" charset="2"/>
              </a:rPr>
              <a:t>창의 함양 교육</a:t>
            </a:r>
            <a:r>
              <a:rPr lang="en-US" altLang="ko-KR" dirty="0" smtClean="0">
                <a:sym typeface="Wingdings" panose="05000000000000000000" pitchFamily="2" charset="2"/>
              </a:rPr>
              <a:t>(?)</a:t>
            </a:r>
            <a:endParaRPr lang="ko-KR" altLang="en-US" dirty="0"/>
          </a:p>
        </p:txBody>
      </p:sp>
    </p:spTree>
    <p:extLst>
      <p:ext uri="{BB962C8B-B14F-4D97-AF65-F5344CB8AC3E}">
        <p14:creationId xmlns:p14="http://schemas.microsoft.com/office/powerpoint/2010/main" val="2067837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말</a:t>
            </a:r>
            <a:r>
              <a:rPr lang="en-US" altLang="ko-KR" dirty="0" smtClean="0"/>
              <a:t>/</a:t>
            </a:r>
            <a:r>
              <a:rPr lang="ko-KR" altLang="en-US" dirty="0" smtClean="0"/>
              <a:t>글의 적절성 평가도 </a:t>
            </a:r>
            <a:r>
              <a:rPr lang="en-US" altLang="ko-KR" dirty="0" smtClean="0"/>
              <a:t>AI</a:t>
            </a:r>
            <a:r>
              <a:rPr lang="ko-KR" altLang="en-US" dirty="0" smtClean="0"/>
              <a:t>가</a:t>
            </a:r>
            <a:r>
              <a:rPr lang="en-US" altLang="ko-KR" dirty="0" smtClean="0"/>
              <a:t>!</a:t>
            </a:r>
            <a:endParaRPr lang="ko-KR" altLang="en-US" dirty="0"/>
          </a:p>
        </p:txBody>
      </p:sp>
      <p:sp>
        <p:nvSpPr>
          <p:cNvPr id="3" name="내용 개체 틀 2"/>
          <p:cNvSpPr>
            <a:spLocks noGrp="1"/>
          </p:cNvSpPr>
          <p:nvPr>
            <p:ph idx="1"/>
          </p:nvPr>
        </p:nvSpPr>
        <p:spPr/>
        <p:txBody>
          <a:bodyPr/>
          <a:lstStyle/>
          <a:p>
            <a:r>
              <a:rPr lang="ko-KR" altLang="en-US" dirty="0" smtClean="0"/>
              <a:t>모든 종류의 차별성 발언</a:t>
            </a:r>
            <a:r>
              <a:rPr lang="en-US" altLang="ko-KR" dirty="0" smtClean="0"/>
              <a:t>/</a:t>
            </a:r>
            <a:r>
              <a:rPr lang="ko-KR" altLang="en-US" dirty="0" err="1" smtClean="0"/>
              <a:t>모욕성</a:t>
            </a:r>
            <a:r>
              <a:rPr lang="ko-KR" altLang="en-US" dirty="0" smtClean="0"/>
              <a:t> 발언</a:t>
            </a:r>
            <a:endParaRPr lang="en-US" altLang="ko-KR" dirty="0" smtClean="0"/>
          </a:p>
          <a:p>
            <a:pPr lvl="1"/>
            <a:r>
              <a:rPr lang="en-US" altLang="ko-KR" dirty="0" smtClean="0"/>
              <a:t>2022 </a:t>
            </a:r>
            <a:r>
              <a:rPr lang="ko-KR" altLang="en-US" dirty="0" smtClean="0"/>
              <a:t>아카데미 시상식 윌 스미스</a:t>
            </a:r>
            <a:r>
              <a:rPr lang="en-US" altLang="ko-KR" dirty="0" smtClean="0"/>
              <a:t>(</a:t>
            </a:r>
            <a:r>
              <a:rPr lang="ko-KR" altLang="en-US" dirty="0" smtClean="0"/>
              <a:t>남우주연상</a:t>
            </a:r>
            <a:r>
              <a:rPr lang="en-US" altLang="ko-KR" dirty="0" smtClean="0"/>
              <a:t>)</a:t>
            </a:r>
            <a:r>
              <a:rPr lang="ko-KR" altLang="en-US" dirty="0" smtClean="0"/>
              <a:t> 폭행사건</a:t>
            </a:r>
            <a:endParaRPr lang="en-US" altLang="ko-KR" dirty="0" smtClean="0"/>
          </a:p>
          <a:p>
            <a:pPr lvl="2"/>
            <a:r>
              <a:rPr lang="ko-KR" altLang="en-US" dirty="0" smtClean="0"/>
              <a:t>크리스 록이 </a:t>
            </a:r>
            <a:r>
              <a:rPr lang="ko-KR" altLang="en-US" dirty="0" err="1" smtClean="0"/>
              <a:t>윌스미스의</a:t>
            </a:r>
            <a:r>
              <a:rPr lang="ko-KR" altLang="en-US" dirty="0" smtClean="0"/>
              <a:t> 아내에게 </a:t>
            </a:r>
            <a:r>
              <a:rPr lang="en-US" altLang="ko-KR" dirty="0" smtClean="0"/>
              <a:t>“</a:t>
            </a:r>
            <a:r>
              <a:rPr lang="ko-KR" altLang="en-US" dirty="0" smtClean="0"/>
              <a:t>지아이제인의 속편에 출연하는 것을 기대한다</a:t>
            </a:r>
            <a:r>
              <a:rPr lang="en-US" altLang="ko-KR" dirty="0" smtClean="0"/>
              <a:t>”</a:t>
            </a:r>
            <a:r>
              <a:rPr lang="ko-KR" altLang="en-US" dirty="0" smtClean="0"/>
              <a:t>로 </a:t>
            </a:r>
            <a:r>
              <a:rPr lang="ko-KR" altLang="en-US" dirty="0" err="1" smtClean="0"/>
              <a:t>농담성</a:t>
            </a:r>
            <a:r>
              <a:rPr lang="ko-KR" altLang="en-US" dirty="0" smtClean="0"/>
              <a:t> 언급</a:t>
            </a:r>
            <a:r>
              <a:rPr lang="en-US" altLang="ko-KR" dirty="0" smtClean="0"/>
              <a:t>, (</a:t>
            </a:r>
            <a:r>
              <a:rPr lang="ko-KR" altLang="en-US" dirty="0" smtClean="0"/>
              <a:t>지아이제인의 주인공은 </a:t>
            </a:r>
            <a:r>
              <a:rPr lang="ko-KR" altLang="en-US" dirty="0" err="1" smtClean="0"/>
              <a:t>삭발여성임</a:t>
            </a:r>
            <a:r>
              <a:rPr lang="en-US" altLang="ko-KR" dirty="0" smtClean="0"/>
              <a:t>), </a:t>
            </a:r>
            <a:r>
              <a:rPr lang="ko-KR" altLang="en-US" dirty="0" smtClean="0"/>
              <a:t>오랜 친구관계</a:t>
            </a:r>
            <a:endParaRPr lang="en-US" altLang="ko-KR" dirty="0" smtClean="0"/>
          </a:p>
          <a:p>
            <a:pPr lvl="1"/>
            <a:r>
              <a:rPr lang="ko-KR" altLang="en-US" dirty="0" smtClean="0"/>
              <a:t>강용석 국회의원</a:t>
            </a:r>
            <a:r>
              <a:rPr lang="en-US" altLang="ko-KR" dirty="0" smtClean="0"/>
              <a:t>, </a:t>
            </a:r>
            <a:r>
              <a:rPr lang="ko-KR" altLang="en-US" dirty="0" err="1" smtClean="0"/>
              <a:t>저녁식사겸</a:t>
            </a:r>
            <a:r>
              <a:rPr lang="ko-KR" altLang="en-US" dirty="0" smtClean="0"/>
              <a:t> 술자리 부적절 발언</a:t>
            </a:r>
            <a:r>
              <a:rPr lang="en-US" altLang="ko-KR" dirty="0"/>
              <a:t> </a:t>
            </a:r>
            <a:r>
              <a:rPr lang="en-US" altLang="ko-KR" dirty="0" smtClean="0">
                <a:sym typeface="Wingdings" panose="05000000000000000000" pitchFamily="2" charset="2"/>
              </a:rPr>
              <a:t> 2</a:t>
            </a:r>
            <a:r>
              <a:rPr lang="ko-KR" altLang="en-US" dirty="0" smtClean="0">
                <a:sym typeface="Wingdings" panose="05000000000000000000" pitchFamily="2" charset="2"/>
              </a:rPr>
              <a:t>심 실형 </a:t>
            </a:r>
            <a:r>
              <a:rPr lang="en-US" altLang="ko-KR" dirty="0" smtClean="0">
                <a:sym typeface="Wingdings" panose="05000000000000000000" pitchFamily="2" charset="2"/>
              </a:rPr>
              <a:t> </a:t>
            </a:r>
            <a:r>
              <a:rPr lang="ko-KR" altLang="en-US" dirty="0" smtClean="0">
                <a:sym typeface="Wingdings" panose="05000000000000000000" pitchFamily="2" charset="2"/>
              </a:rPr>
              <a:t>대법에서 환송</a:t>
            </a:r>
            <a:r>
              <a:rPr lang="en-US" altLang="ko-KR" dirty="0" smtClean="0">
                <a:sym typeface="Wingdings" panose="05000000000000000000" pitchFamily="2" charset="2"/>
              </a:rPr>
              <a:t>, 2</a:t>
            </a:r>
            <a:r>
              <a:rPr lang="ko-KR" altLang="en-US" dirty="0" smtClean="0">
                <a:sym typeface="Wingdings" panose="05000000000000000000" pitchFamily="2" charset="2"/>
              </a:rPr>
              <a:t>심 </a:t>
            </a:r>
            <a:r>
              <a:rPr lang="en-US" altLang="ko-KR" dirty="0" smtClean="0">
                <a:sym typeface="Wingdings" panose="05000000000000000000" pitchFamily="2" charset="2"/>
              </a:rPr>
              <a:t>2</a:t>
            </a:r>
            <a:r>
              <a:rPr lang="ko-KR" altLang="en-US" dirty="0" smtClean="0">
                <a:sym typeface="Wingdings" panose="05000000000000000000" pitchFamily="2" charset="2"/>
              </a:rPr>
              <a:t>년 구형 </a:t>
            </a:r>
            <a:r>
              <a:rPr lang="en-US" altLang="ko-KR" dirty="0" smtClean="0">
                <a:sym typeface="Wingdings" panose="05000000000000000000" pitchFamily="2" charset="2"/>
              </a:rPr>
              <a:t> </a:t>
            </a:r>
            <a:r>
              <a:rPr lang="ko-KR" altLang="en-US" dirty="0" smtClean="0">
                <a:sym typeface="Wingdings" panose="05000000000000000000" pitchFamily="2" charset="2"/>
              </a:rPr>
              <a:t>무죄</a:t>
            </a:r>
            <a:r>
              <a:rPr lang="en-US" altLang="ko-KR" dirty="0" smtClean="0">
                <a:sym typeface="Wingdings" panose="05000000000000000000" pitchFamily="2" charset="2"/>
              </a:rPr>
              <a:t>. </a:t>
            </a:r>
          </a:p>
          <a:p>
            <a:r>
              <a:rPr lang="en-US" altLang="ko-KR" dirty="0" smtClean="0">
                <a:sym typeface="Wingdings" panose="05000000000000000000" pitchFamily="2" charset="2"/>
              </a:rPr>
              <a:t>AI</a:t>
            </a:r>
            <a:r>
              <a:rPr lang="ko-KR" altLang="en-US" dirty="0" smtClean="0">
                <a:sym typeface="Wingdings" panose="05000000000000000000" pitchFamily="2" charset="2"/>
              </a:rPr>
              <a:t>가 모든 대화</a:t>
            </a:r>
            <a:r>
              <a:rPr lang="en-US" altLang="ko-KR" dirty="0" smtClean="0">
                <a:sym typeface="Wingdings" panose="05000000000000000000" pitchFamily="2" charset="2"/>
              </a:rPr>
              <a:t>/</a:t>
            </a:r>
            <a:r>
              <a:rPr lang="ko-KR" altLang="en-US" dirty="0" smtClean="0">
                <a:sym typeface="Wingdings" panose="05000000000000000000" pitchFamily="2" charset="2"/>
              </a:rPr>
              <a:t>질문과 대화를 분석 </a:t>
            </a:r>
            <a:r>
              <a:rPr lang="en-US" altLang="ko-KR" dirty="0" smtClean="0">
                <a:sym typeface="Wingdings" panose="05000000000000000000" pitchFamily="2" charset="2"/>
              </a:rPr>
              <a:t> </a:t>
            </a:r>
            <a:r>
              <a:rPr lang="ko-KR" altLang="en-US" dirty="0" smtClean="0">
                <a:sym typeface="Wingdings" panose="05000000000000000000" pitchFamily="2" charset="2"/>
              </a:rPr>
              <a:t>적절한 답변을 제시</a:t>
            </a:r>
            <a:endParaRPr lang="en-US" altLang="ko-KR" dirty="0" smtClean="0">
              <a:sym typeface="Wingdings" panose="05000000000000000000" pitchFamily="2" charset="2"/>
            </a:endParaRPr>
          </a:p>
          <a:p>
            <a:pPr lvl="1"/>
            <a:r>
              <a:rPr lang="ko-KR" altLang="en-US" dirty="0" smtClean="0">
                <a:sym typeface="Wingdings" panose="05000000000000000000" pitchFamily="2" charset="2"/>
              </a:rPr>
              <a:t>연설</a:t>
            </a:r>
            <a:r>
              <a:rPr lang="en-US" altLang="ko-KR" dirty="0" smtClean="0">
                <a:sym typeface="Wingdings" panose="05000000000000000000" pitchFamily="2" charset="2"/>
              </a:rPr>
              <a:t>/</a:t>
            </a:r>
            <a:r>
              <a:rPr lang="ko-KR" altLang="en-US" dirty="0" smtClean="0">
                <a:sym typeface="Wingdings" panose="05000000000000000000" pitchFamily="2" charset="2"/>
              </a:rPr>
              <a:t>말주변이 없는 사람도 </a:t>
            </a:r>
            <a:r>
              <a:rPr lang="en-US" altLang="ko-KR" dirty="0" smtClean="0">
                <a:sym typeface="Wingdings" panose="05000000000000000000" pitchFamily="2" charset="2"/>
              </a:rPr>
              <a:t> </a:t>
            </a:r>
            <a:r>
              <a:rPr lang="ko-KR" altLang="en-US" dirty="0" smtClean="0">
                <a:sym typeface="Wingdings" panose="05000000000000000000" pitchFamily="2" charset="2"/>
              </a:rPr>
              <a:t>유창한 연설이 가능</a:t>
            </a:r>
            <a:r>
              <a:rPr lang="en-US" altLang="ko-KR" dirty="0" smtClean="0">
                <a:sym typeface="Wingdings" panose="05000000000000000000" pitchFamily="2" charset="2"/>
              </a:rPr>
              <a:t>?</a:t>
            </a:r>
          </a:p>
          <a:p>
            <a:pPr lvl="1"/>
            <a:r>
              <a:rPr lang="ko-KR" altLang="en-US" dirty="0" smtClean="0">
                <a:sym typeface="Wingdings" panose="05000000000000000000" pitchFamily="2" charset="2"/>
              </a:rPr>
              <a:t>구글의 </a:t>
            </a:r>
            <a:r>
              <a:rPr lang="en-US" altLang="ko-KR" dirty="0" err="1" smtClean="0">
                <a:sym typeface="Wingdings" panose="05000000000000000000" pitchFamily="2" charset="2"/>
              </a:rPr>
              <a:t>LaMDA</a:t>
            </a:r>
            <a:r>
              <a:rPr lang="en-US" altLang="ko-KR" dirty="0" smtClean="0">
                <a:sym typeface="Wingdings" panose="05000000000000000000" pitchFamily="2" charset="2"/>
              </a:rPr>
              <a:t> </a:t>
            </a:r>
            <a:r>
              <a:rPr lang="ko-KR" altLang="en-US" dirty="0" smtClean="0">
                <a:sym typeface="Wingdings" panose="05000000000000000000" pitchFamily="2" charset="2"/>
              </a:rPr>
              <a:t>시스템 </a:t>
            </a:r>
            <a:endParaRPr lang="en-US" altLang="ko-KR" dirty="0" smtClean="0">
              <a:sym typeface="Wingdings" panose="05000000000000000000" pitchFamily="2" charset="2"/>
            </a:endParaRPr>
          </a:p>
          <a:p>
            <a:r>
              <a:rPr lang="en-US" altLang="ko-KR" dirty="0" smtClean="0">
                <a:sym typeface="Wingdings" panose="05000000000000000000" pitchFamily="2" charset="2"/>
              </a:rPr>
              <a:t>“</a:t>
            </a:r>
            <a:r>
              <a:rPr lang="ko-KR" altLang="en-US" dirty="0" smtClean="0">
                <a:sym typeface="Wingdings" panose="05000000000000000000" pitchFamily="2" charset="2"/>
              </a:rPr>
              <a:t>말 한마디로 </a:t>
            </a:r>
            <a:r>
              <a:rPr lang="ko-KR" altLang="en-US" dirty="0" err="1" smtClean="0">
                <a:sym typeface="Wingdings" panose="05000000000000000000" pitchFamily="2" charset="2"/>
              </a:rPr>
              <a:t>천냥빚도</a:t>
            </a:r>
            <a:r>
              <a:rPr lang="ko-KR" altLang="en-US" dirty="0" smtClean="0">
                <a:sym typeface="Wingdings" panose="05000000000000000000" pitchFamily="2" charset="2"/>
              </a:rPr>
              <a:t> 갚고</a:t>
            </a:r>
            <a:r>
              <a:rPr lang="en-US" altLang="ko-KR" dirty="0" smtClean="0">
                <a:sym typeface="Wingdings" panose="05000000000000000000" pitchFamily="2" charset="2"/>
              </a:rPr>
              <a:t>”, “</a:t>
            </a:r>
            <a:r>
              <a:rPr lang="ko-KR" altLang="en-US" dirty="0" smtClean="0">
                <a:sym typeface="Wingdings" panose="05000000000000000000" pitchFamily="2" charset="2"/>
              </a:rPr>
              <a:t>모든 화는 입에서 시작</a:t>
            </a:r>
            <a:r>
              <a:rPr lang="en-US" altLang="ko-KR" dirty="0" smtClean="0">
                <a:sym typeface="Wingdings" panose="05000000000000000000" pitchFamily="2" charset="2"/>
              </a:rPr>
              <a:t>” </a:t>
            </a:r>
            <a:r>
              <a:rPr lang="ko-KR" altLang="en-US" dirty="0" smtClean="0">
                <a:sym typeface="Wingdings" panose="05000000000000000000" pitchFamily="2" charset="2"/>
              </a:rPr>
              <a:t>방지</a:t>
            </a:r>
            <a:endParaRPr lang="ko-KR" altLang="en-US" dirty="0"/>
          </a:p>
        </p:txBody>
      </p:sp>
    </p:spTree>
    <p:extLst>
      <p:ext uri="{BB962C8B-B14F-4D97-AF65-F5344CB8AC3E}">
        <p14:creationId xmlns:p14="http://schemas.microsoft.com/office/powerpoint/2010/main" val="26937968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기타</a:t>
            </a:r>
            <a:r>
              <a:rPr lang="en-US" altLang="ko-KR" dirty="0" smtClean="0"/>
              <a:t> </a:t>
            </a:r>
            <a:r>
              <a:rPr lang="ko-KR" altLang="en-US" dirty="0" smtClean="0"/>
              <a:t>인문학의 응용</a:t>
            </a:r>
            <a:endParaRPr lang="ko-KR" altLang="en-US" dirty="0"/>
          </a:p>
        </p:txBody>
      </p:sp>
      <p:sp>
        <p:nvSpPr>
          <p:cNvPr id="3" name="내용 개체 틀 2"/>
          <p:cNvSpPr>
            <a:spLocks noGrp="1"/>
          </p:cNvSpPr>
          <p:nvPr>
            <p:ph idx="1"/>
          </p:nvPr>
        </p:nvSpPr>
        <p:spPr/>
        <p:txBody>
          <a:bodyPr>
            <a:normAutofit fontScale="92500" lnSpcReduction="20000"/>
          </a:bodyPr>
          <a:lstStyle/>
          <a:p>
            <a:pPr fontAlgn="base"/>
            <a:r>
              <a:rPr lang="ko-KR" altLang="en-US" dirty="0" smtClean="0"/>
              <a:t>글을 </a:t>
            </a:r>
            <a:r>
              <a:rPr lang="ko-KR" altLang="en-US" dirty="0"/>
              <a:t>그림으로 변환</a:t>
            </a:r>
          </a:p>
          <a:p>
            <a:pPr fontAlgn="base"/>
            <a:r>
              <a:rPr lang="ko-KR" altLang="en-US" dirty="0" smtClean="0"/>
              <a:t>표절 검사</a:t>
            </a:r>
            <a:r>
              <a:rPr lang="en-US" altLang="ko-KR" dirty="0" smtClean="0"/>
              <a:t>: </a:t>
            </a:r>
            <a:r>
              <a:rPr lang="ko-KR" altLang="en-US" dirty="0" smtClean="0"/>
              <a:t>저작권 침해</a:t>
            </a:r>
            <a:endParaRPr lang="ko-KR" altLang="en-US" dirty="0"/>
          </a:p>
          <a:p>
            <a:pPr fontAlgn="base"/>
            <a:r>
              <a:rPr lang="ko-KR" altLang="en-US" dirty="0" smtClean="0"/>
              <a:t>요약</a:t>
            </a:r>
            <a:r>
              <a:rPr lang="en-US" altLang="ko-KR" dirty="0" smtClean="0"/>
              <a:t>/</a:t>
            </a:r>
            <a:r>
              <a:rPr lang="ko-KR" altLang="en-US" dirty="0" smtClean="0"/>
              <a:t>줄거리 구성도 </a:t>
            </a:r>
            <a:endParaRPr lang="ko-KR" altLang="en-US" dirty="0"/>
          </a:p>
          <a:p>
            <a:pPr fontAlgn="base"/>
            <a:r>
              <a:rPr lang="ko-KR" altLang="en-US" dirty="0"/>
              <a:t>단어의 어휘 구사력 평가</a:t>
            </a:r>
          </a:p>
          <a:p>
            <a:pPr fontAlgn="base"/>
            <a:r>
              <a:rPr lang="ko-KR" altLang="en-US" dirty="0"/>
              <a:t>소설의 구성 분석</a:t>
            </a:r>
            <a:r>
              <a:rPr lang="en-US" altLang="ko-KR" dirty="0"/>
              <a:t>, </a:t>
            </a:r>
            <a:r>
              <a:rPr lang="ko-KR" altLang="en-US" dirty="0"/>
              <a:t>시나리오 구성 분석</a:t>
            </a:r>
          </a:p>
          <a:p>
            <a:pPr fontAlgn="base"/>
            <a:r>
              <a:rPr lang="ko-KR" altLang="en-US" dirty="0" err="1" smtClean="0"/>
              <a:t>오피니언</a:t>
            </a:r>
            <a:r>
              <a:rPr lang="en-US" altLang="ko-KR" dirty="0" smtClean="0"/>
              <a:t>(opinion)</a:t>
            </a:r>
            <a:r>
              <a:rPr lang="ko-KR" altLang="en-US" dirty="0" smtClean="0"/>
              <a:t> </a:t>
            </a:r>
            <a:r>
              <a:rPr lang="ko-KR" altLang="en-US" dirty="0" err="1" smtClean="0"/>
              <a:t>마이닝</a:t>
            </a:r>
            <a:r>
              <a:rPr lang="en-US" altLang="ko-KR" dirty="0" smtClean="0"/>
              <a:t>: </a:t>
            </a:r>
            <a:r>
              <a:rPr lang="ko-KR" altLang="en-US" dirty="0" smtClean="0"/>
              <a:t>긍정</a:t>
            </a:r>
            <a:r>
              <a:rPr lang="en-US" altLang="ko-KR" dirty="0" smtClean="0"/>
              <a:t>/</a:t>
            </a:r>
            <a:r>
              <a:rPr lang="ko-KR" altLang="en-US" dirty="0" smtClean="0"/>
              <a:t>부정</a:t>
            </a:r>
            <a:r>
              <a:rPr lang="en-US" altLang="ko-KR" dirty="0" smtClean="0"/>
              <a:t>/</a:t>
            </a:r>
            <a:r>
              <a:rPr lang="ko-KR" altLang="en-US" dirty="0" smtClean="0"/>
              <a:t>평가 등</a:t>
            </a:r>
            <a:endParaRPr lang="ko-KR" altLang="en-US" dirty="0"/>
          </a:p>
          <a:p>
            <a:pPr fontAlgn="base"/>
            <a:r>
              <a:rPr lang="ko-KR" altLang="en-US" dirty="0"/>
              <a:t>등장 인물들의 관계와 호감도 분석</a:t>
            </a:r>
            <a:r>
              <a:rPr lang="en-US" altLang="ko-KR" dirty="0"/>
              <a:t>(</a:t>
            </a:r>
            <a:r>
              <a:rPr lang="ko-KR" altLang="en-US" dirty="0"/>
              <a:t>소설을 읽고 자동으로 추출</a:t>
            </a:r>
            <a:r>
              <a:rPr lang="en-US" altLang="ko-KR" dirty="0"/>
              <a:t>)</a:t>
            </a:r>
            <a:endParaRPr lang="ko-KR" altLang="en-US" dirty="0"/>
          </a:p>
          <a:p>
            <a:pPr fontAlgn="base"/>
            <a:r>
              <a:rPr lang="ko-KR" altLang="en-US" dirty="0"/>
              <a:t>논란</a:t>
            </a:r>
            <a:r>
              <a:rPr lang="en-US" altLang="ko-KR" dirty="0"/>
              <a:t>(controversy</a:t>
            </a:r>
            <a:r>
              <a:rPr lang="en-US" altLang="ko-KR" dirty="0" smtClean="0"/>
              <a:t>) </a:t>
            </a:r>
            <a:r>
              <a:rPr lang="ko-KR" altLang="en-US" dirty="0" smtClean="0"/>
              <a:t>여부</a:t>
            </a:r>
            <a:r>
              <a:rPr lang="en-US" altLang="ko-KR" dirty="0" smtClean="0"/>
              <a:t> </a:t>
            </a:r>
            <a:r>
              <a:rPr lang="ko-KR" altLang="en-US" dirty="0"/>
              <a:t>탐지</a:t>
            </a:r>
          </a:p>
          <a:p>
            <a:pPr fontAlgn="base"/>
            <a:r>
              <a:rPr lang="ko-KR" altLang="en-US" dirty="0"/>
              <a:t>풍자</a:t>
            </a:r>
            <a:r>
              <a:rPr lang="en-US" altLang="ko-KR" dirty="0"/>
              <a:t>(sarcasm</a:t>
            </a:r>
            <a:r>
              <a:rPr lang="en-US" altLang="ko-KR" dirty="0" smtClean="0"/>
              <a:t>) </a:t>
            </a:r>
            <a:r>
              <a:rPr lang="ko-KR" altLang="en-US" dirty="0" smtClean="0"/>
              <a:t>성 여부</a:t>
            </a:r>
            <a:r>
              <a:rPr lang="en-US" altLang="ko-KR" dirty="0" smtClean="0"/>
              <a:t> </a:t>
            </a:r>
            <a:r>
              <a:rPr lang="ko-KR" altLang="en-US" dirty="0"/>
              <a:t>탐지</a:t>
            </a:r>
          </a:p>
          <a:p>
            <a:pPr fontAlgn="base"/>
            <a:r>
              <a:rPr lang="ko-KR" altLang="en-US" dirty="0"/>
              <a:t>유머 </a:t>
            </a:r>
            <a:r>
              <a:rPr lang="ko-KR" altLang="en-US" dirty="0" smtClean="0"/>
              <a:t>탐지</a:t>
            </a:r>
            <a:r>
              <a:rPr lang="en-US" altLang="ko-KR" dirty="0" smtClean="0"/>
              <a:t>: </a:t>
            </a:r>
            <a:r>
              <a:rPr lang="ko-KR" altLang="en-US" dirty="0" smtClean="0"/>
              <a:t>인간만이 가지는 능력</a:t>
            </a:r>
            <a:r>
              <a:rPr lang="en-US" altLang="ko-KR" dirty="0" smtClean="0"/>
              <a:t>?</a:t>
            </a:r>
            <a:endParaRPr lang="ko-KR" altLang="en-US" dirty="0"/>
          </a:p>
          <a:p>
            <a:endParaRPr lang="ko-KR" altLang="en-US" dirty="0"/>
          </a:p>
        </p:txBody>
      </p:sp>
    </p:spTree>
    <p:extLst>
      <p:ext uri="{BB962C8B-B14F-4D97-AF65-F5344CB8AC3E}">
        <p14:creationId xmlns:p14="http://schemas.microsoft.com/office/powerpoint/2010/main" val="11453384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StackGAN</a:t>
            </a:r>
            <a:r>
              <a:rPr lang="en-US" altLang="ko-KR" dirty="0" smtClean="0"/>
              <a:t>: </a:t>
            </a:r>
            <a:r>
              <a:rPr lang="ko-KR" altLang="en-US" dirty="0" smtClean="0"/>
              <a:t>텍스트를 이미지로 생성</a:t>
            </a:r>
            <a:endParaRPr lang="ko-KR" altLang="en-US" dirty="0"/>
          </a:p>
        </p:txBody>
      </p:sp>
      <p:sp>
        <p:nvSpPr>
          <p:cNvPr id="3" name="내용 개체 틀 2"/>
          <p:cNvSpPr>
            <a:spLocks noGrp="1"/>
          </p:cNvSpPr>
          <p:nvPr>
            <p:ph idx="1"/>
          </p:nvPr>
        </p:nvSpPr>
        <p:spPr/>
        <p:txBody>
          <a:bodyPr/>
          <a:lstStyle/>
          <a:p>
            <a:endParaRPr lang="ko-KR" altLang="en-US" dirty="0"/>
          </a:p>
        </p:txBody>
      </p:sp>
      <p:pic>
        <p:nvPicPr>
          <p:cNvPr id="4" name="그림 3"/>
          <p:cNvPicPr>
            <a:picLocks noChangeAspect="1"/>
          </p:cNvPicPr>
          <p:nvPr/>
        </p:nvPicPr>
        <p:blipFill>
          <a:blip r:embed="rId2"/>
          <a:stretch>
            <a:fillRect/>
          </a:stretch>
        </p:blipFill>
        <p:spPr>
          <a:xfrm>
            <a:off x="742083" y="1825625"/>
            <a:ext cx="11083143" cy="4257747"/>
          </a:xfrm>
          <a:prstGeom prst="rect">
            <a:avLst/>
          </a:prstGeom>
        </p:spPr>
      </p:pic>
    </p:spTree>
    <p:extLst>
      <p:ext uri="{BB962C8B-B14F-4D97-AF65-F5344CB8AC3E}">
        <p14:creationId xmlns:p14="http://schemas.microsoft.com/office/powerpoint/2010/main" val="19567829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고고학에서의 </a:t>
            </a:r>
            <a:r>
              <a:rPr lang="en-US" altLang="ko-KR" dirty="0" smtClean="0"/>
              <a:t>AI</a:t>
            </a:r>
            <a:endParaRPr lang="ko-KR" altLang="en-US" dirty="0"/>
          </a:p>
        </p:txBody>
      </p:sp>
      <p:sp>
        <p:nvSpPr>
          <p:cNvPr id="3" name="내용 개체 틀 2"/>
          <p:cNvSpPr>
            <a:spLocks noGrp="1"/>
          </p:cNvSpPr>
          <p:nvPr>
            <p:ph idx="1"/>
          </p:nvPr>
        </p:nvSpPr>
        <p:spPr>
          <a:xfrm>
            <a:off x="838200" y="1825625"/>
            <a:ext cx="6181436" cy="4351338"/>
          </a:xfrm>
        </p:spPr>
        <p:txBody>
          <a:bodyPr/>
          <a:lstStyle/>
          <a:p>
            <a:r>
              <a:rPr lang="ko-KR" altLang="en-US" dirty="0" smtClean="0">
                <a:sym typeface="Wingdings" panose="05000000000000000000" pitchFamily="2" charset="2"/>
              </a:rPr>
              <a:t>고인의 영상 복원</a:t>
            </a:r>
            <a:endParaRPr lang="en-US" altLang="ko-KR" dirty="0" smtClean="0">
              <a:sym typeface="Wingdings" panose="05000000000000000000" pitchFamily="2" charset="2"/>
            </a:endParaRPr>
          </a:p>
          <a:p>
            <a:pPr lvl="1"/>
            <a:r>
              <a:rPr lang="en-US" altLang="ko-KR" dirty="0" smtClean="0">
                <a:sym typeface="Wingdings" panose="05000000000000000000" pitchFamily="2" charset="2"/>
              </a:rPr>
              <a:t>2012 </a:t>
            </a:r>
            <a:r>
              <a:rPr lang="ko-KR" altLang="en-US" dirty="0" smtClean="0">
                <a:sym typeface="Wingdings" panose="05000000000000000000" pitchFamily="2" charset="2"/>
              </a:rPr>
              <a:t>부여 </a:t>
            </a:r>
            <a:r>
              <a:rPr lang="ko-KR" altLang="en-US" dirty="0" err="1" smtClean="0">
                <a:sym typeface="Wingdings" panose="05000000000000000000" pitchFamily="2" charset="2"/>
              </a:rPr>
              <a:t>능안골</a:t>
            </a:r>
            <a:r>
              <a:rPr lang="ko-KR" altLang="en-US" dirty="0" smtClean="0">
                <a:sym typeface="Wingdings" panose="05000000000000000000" pitchFamily="2" charset="2"/>
              </a:rPr>
              <a:t> </a:t>
            </a:r>
            <a:r>
              <a:rPr lang="en-US" altLang="ko-KR" dirty="0" smtClean="0">
                <a:sym typeface="Wingdings" panose="05000000000000000000" pitchFamily="2" charset="2"/>
              </a:rPr>
              <a:t>AD 6</a:t>
            </a:r>
            <a:r>
              <a:rPr lang="ko-KR" altLang="en-US" dirty="0" smtClean="0">
                <a:sym typeface="Wingdings" panose="05000000000000000000" pitchFamily="2" charset="2"/>
              </a:rPr>
              <a:t>세기 백제 </a:t>
            </a:r>
            <a:r>
              <a:rPr lang="ko-KR" altLang="en-US" dirty="0" err="1" smtClean="0">
                <a:sym typeface="Wingdings" panose="05000000000000000000" pitchFamily="2" charset="2"/>
              </a:rPr>
              <a:t>귀족부인</a:t>
            </a:r>
            <a:r>
              <a:rPr lang="en-US" altLang="ko-KR" dirty="0" smtClean="0">
                <a:sym typeface="Wingdings" panose="05000000000000000000" pitchFamily="2" charset="2"/>
              </a:rPr>
              <a:t>, </a:t>
            </a:r>
            <a:r>
              <a:rPr lang="ko-KR" altLang="en-US" dirty="0" smtClean="0">
                <a:sym typeface="Wingdings" panose="05000000000000000000" pitchFamily="2" charset="2"/>
              </a:rPr>
              <a:t>영상 복원</a:t>
            </a:r>
            <a:endParaRPr lang="en-US" altLang="ko-KR" dirty="0" smtClean="0">
              <a:sym typeface="Wingdings" panose="05000000000000000000" pitchFamily="2" charset="2"/>
            </a:endParaRPr>
          </a:p>
          <a:p>
            <a:r>
              <a:rPr lang="ko-KR" altLang="en-US" dirty="0" smtClean="0">
                <a:sym typeface="Wingdings" panose="05000000000000000000" pitchFamily="2" charset="2"/>
              </a:rPr>
              <a:t>유적 탐사</a:t>
            </a:r>
            <a:endParaRPr lang="en-US" altLang="ko-KR" dirty="0" smtClean="0">
              <a:sym typeface="Wingdings" panose="05000000000000000000" pitchFamily="2" charset="2"/>
            </a:endParaRPr>
          </a:p>
          <a:p>
            <a:pPr lvl="1"/>
            <a:r>
              <a:rPr lang="en-US" altLang="ko-KR" dirty="0" smtClean="0">
                <a:sym typeface="Wingdings" panose="05000000000000000000" pitchFamily="2" charset="2"/>
              </a:rPr>
              <a:t>2019, </a:t>
            </a:r>
            <a:r>
              <a:rPr lang="ko-KR" altLang="en-US" dirty="0" smtClean="0">
                <a:sym typeface="Wingdings" panose="05000000000000000000" pitchFamily="2" charset="2"/>
              </a:rPr>
              <a:t>일본</a:t>
            </a:r>
            <a:r>
              <a:rPr lang="en-US" altLang="ko-KR" dirty="0" smtClean="0">
                <a:sym typeface="Wingdings" panose="05000000000000000000" pitchFamily="2" charset="2"/>
              </a:rPr>
              <a:t>, </a:t>
            </a:r>
            <a:r>
              <a:rPr lang="ko-KR" altLang="en-US" dirty="0" smtClean="0">
                <a:sym typeface="Wingdings" panose="05000000000000000000" pitchFamily="2" charset="2"/>
              </a:rPr>
              <a:t>남미 </a:t>
            </a:r>
            <a:r>
              <a:rPr lang="ko-KR" altLang="en-US" dirty="0" err="1" smtClean="0">
                <a:sym typeface="Wingdings" panose="05000000000000000000" pitchFamily="2" charset="2"/>
              </a:rPr>
              <a:t>나스카</a:t>
            </a:r>
            <a:r>
              <a:rPr lang="ko-KR" altLang="en-US" dirty="0" smtClean="0">
                <a:sym typeface="Wingdings" panose="05000000000000000000" pitchFamily="2" charset="2"/>
              </a:rPr>
              <a:t> 라인 그림 발견</a:t>
            </a:r>
            <a:endParaRPr lang="en-US" altLang="ko-KR" dirty="0" smtClean="0">
              <a:sym typeface="Wingdings" panose="05000000000000000000" pitchFamily="2" charset="2"/>
            </a:endParaRPr>
          </a:p>
          <a:p>
            <a:pPr lvl="1"/>
            <a:r>
              <a:rPr lang="ko-KR" altLang="en-US" dirty="0" smtClean="0">
                <a:sym typeface="Wingdings" panose="05000000000000000000" pitchFamily="2" charset="2"/>
              </a:rPr>
              <a:t>스위스</a:t>
            </a:r>
            <a:r>
              <a:rPr lang="en-US" altLang="ko-KR" dirty="0" smtClean="0">
                <a:sym typeface="Wingdings" panose="05000000000000000000" pitchFamily="2" charset="2"/>
              </a:rPr>
              <a:t>, </a:t>
            </a:r>
            <a:r>
              <a:rPr lang="ko-KR" altLang="en-US" dirty="0" smtClean="0">
                <a:sym typeface="Wingdings" panose="05000000000000000000" pitchFamily="2" charset="2"/>
              </a:rPr>
              <a:t>스키타이인의 무덤 발견</a:t>
            </a:r>
            <a:r>
              <a:rPr lang="en-US" altLang="ko-KR" dirty="0" smtClean="0">
                <a:sym typeface="Wingdings" panose="05000000000000000000" pitchFamily="2" charset="2"/>
              </a:rPr>
              <a:t>, </a:t>
            </a:r>
            <a:r>
              <a:rPr lang="ko-KR" altLang="en-US" dirty="0" smtClean="0">
                <a:sym typeface="Wingdings" panose="05000000000000000000" pitchFamily="2" charset="2"/>
              </a:rPr>
              <a:t>구글 어스 위성영상 분석</a:t>
            </a:r>
            <a:endParaRPr lang="en-US" altLang="ko-KR" dirty="0" smtClean="0">
              <a:sym typeface="Wingdings" panose="05000000000000000000" pitchFamily="2" charset="2"/>
            </a:endParaRPr>
          </a:p>
          <a:p>
            <a:endParaRPr lang="ko-KR" altLang="en-US" dirty="0"/>
          </a:p>
        </p:txBody>
      </p:sp>
      <p:pic>
        <p:nvPicPr>
          <p:cNvPr id="4" name="Picture 2" descr="박진호 문화재디지털복원가와 조용진 미술해부학 박사가 지난 2012년 디지털 기술을 이용해 충남 부여 능안골이라는 지역에서 발견된 AD 6세기경 백제 귀족부인의 파편화된 두개골을 모아 백제 여인의 얼굴을 복원하는 작업에 나섰다. 디지털 복원된 백제 여인을 온라인 가계도 플랫폼인 마이헤리티지(MyHeritage)의 인공지능(AI) 서비스로 구현한 모습. (사진=박진호 문화재디지털복원가, MyHeritage)."/>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275783" y="129307"/>
            <a:ext cx="3835398" cy="3835399"/>
          </a:xfrm>
          <a:prstGeom prst="rect">
            <a:avLst/>
          </a:prstGeom>
          <a:noFill/>
          <a:extLst>
            <a:ext uri="{909E8E84-426E-40DD-AFC4-6F175D3DCCD1}">
              <a14:hiddenFill xmlns:a14="http://schemas.microsoft.com/office/drawing/2010/main">
                <a:solidFill>
                  <a:srgbClr val="FFFFFF"/>
                </a:solidFill>
              </a14:hiddenFill>
            </a:ext>
          </a:extLst>
        </p:spPr>
      </p:pic>
      <p:pic>
        <p:nvPicPr>
          <p:cNvPr id="5" name="그림 4"/>
          <p:cNvPicPr>
            <a:picLocks noChangeAspect="1"/>
          </p:cNvPicPr>
          <p:nvPr/>
        </p:nvPicPr>
        <p:blipFill>
          <a:blip r:embed="rId3"/>
          <a:stretch>
            <a:fillRect/>
          </a:stretch>
        </p:blipFill>
        <p:spPr>
          <a:xfrm>
            <a:off x="7215757" y="4128655"/>
            <a:ext cx="4895424" cy="2610376"/>
          </a:xfrm>
          <a:prstGeom prst="rect">
            <a:avLst/>
          </a:prstGeom>
        </p:spPr>
      </p:pic>
    </p:spTree>
    <p:extLst>
      <p:ext uri="{BB962C8B-B14F-4D97-AF65-F5344CB8AC3E}">
        <p14:creationId xmlns:p14="http://schemas.microsoft.com/office/powerpoint/2010/main" val="24526657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사회학</a:t>
            </a:r>
            <a:endParaRPr lang="ko-KR" altLang="en-US" dirty="0"/>
          </a:p>
        </p:txBody>
      </p:sp>
      <p:sp>
        <p:nvSpPr>
          <p:cNvPr id="3" name="내용 개체 틀 2"/>
          <p:cNvSpPr>
            <a:spLocks noGrp="1"/>
          </p:cNvSpPr>
          <p:nvPr>
            <p:ph idx="1"/>
          </p:nvPr>
        </p:nvSpPr>
        <p:spPr/>
        <p:txBody>
          <a:bodyPr>
            <a:normAutofit/>
          </a:bodyPr>
          <a:lstStyle/>
          <a:p>
            <a:r>
              <a:rPr lang="ko-KR" altLang="en-US" dirty="0" smtClean="0"/>
              <a:t>경제학</a:t>
            </a:r>
            <a:r>
              <a:rPr lang="en-US" altLang="ko-KR" dirty="0" smtClean="0"/>
              <a:t>:</a:t>
            </a:r>
          </a:p>
          <a:p>
            <a:pPr lvl="1"/>
            <a:r>
              <a:rPr lang="en-US" altLang="ko-KR" dirty="0" smtClean="0"/>
              <a:t>IMF, </a:t>
            </a:r>
            <a:r>
              <a:rPr lang="ko-KR" altLang="en-US" dirty="0" smtClean="0"/>
              <a:t>실업률</a:t>
            </a:r>
            <a:r>
              <a:rPr lang="en-US" altLang="ko-KR" dirty="0" smtClean="0"/>
              <a:t>, </a:t>
            </a:r>
            <a:r>
              <a:rPr lang="ko-KR" altLang="en-US" dirty="0" smtClean="0"/>
              <a:t>유가</a:t>
            </a:r>
            <a:r>
              <a:rPr lang="en-US" altLang="ko-KR" dirty="0" smtClean="0"/>
              <a:t>, </a:t>
            </a:r>
            <a:r>
              <a:rPr lang="ko-KR" altLang="en-US" dirty="0" smtClean="0"/>
              <a:t>증권</a:t>
            </a:r>
            <a:r>
              <a:rPr lang="en-US" altLang="ko-KR" dirty="0" smtClean="0"/>
              <a:t>, </a:t>
            </a:r>
            <a:r>
              <a:rPr lang="ko-KR" altLang="en-US" dirty="0" smtClean="0"/>
              <a:t>대형 경제 사건 등이 인간의 감정에 미치는 영향</a:t>
            </a:r>
            <a:endParaRPr lang="en-US" altLang="ko-KR" dirty="0" smtClean="0"/>
          </a:p>
          <a:p>
            <a:pPr lvl="1"/>
            <a:r>
              <a:rPr lang="ko-KR" altLang="en-US" dirty="0" smtClean="0"/>
              <a:t>경제 전망</a:t>
            </a:r>
            <a:r>
              <a:rPr lang="en-US" altLang="ko-KR" dirty="0" smtClean="0"/>
              <a:t>, </a:t>
            </a:r>
            <a:r>
              <a:rPr lang="ko-KR" altLang="en-US" dirty="0" smtClean="0"/>
              <a:t>환율</a:t>
            </a:r>
            <a:r>
              <a:rPr lang="en-US" altLang="ko-KR" dirty="0" smtClean="0"/>
              <a:t>, </a:t>
            </a:r>
            <a:r>
              <a:rPr lang="ko-KR" altLang="en-US" dirty="0" smtClean="0"/>
              <a:t>경기</a:t>
            </a:r>
            <a:r>
              <a:rPr lang="en-US" altLang="ko-KR" dirty="0" smtClean="0"/>
              <a:t>, </a:t>
            </a:r>
            <a:r>
              <a:rPr lang="ko-KR" altLang="en-US" dirty="0" smtClean="0"/>
              <a:t>부동산</a:t>
            </a:r>
            <a:endParaRPr lang="en-US" altLang="ko-KR" dirty="0" smtClean="0"/>
          </a:p>
          <a:p>
            <a:r>
              <a:rPr lang="ko-KR" altLang="en-US" dirty="0" smtClean="0"/>
              <a:t>사회학</a:t>
            </a:r>
            <a:endParaRPr lang="en-US" altLang="ko-KR" dirty="0" smtClean="0"/>
          </a:p>
          <a:p>
            <a:pPr lvl="1"/>
            <a:r>
              <a:rPr lang="ko-KR" altLang="en-US" dirty="0" err="1" smtClean="0"/>
              <a:t>정보사회학</a:t>
            </a:r>
            <a:r>
              <a:rPr lang="en-US" altLang="ko-KR" dirty="0" smtClean="0"/>
              <a:t>, SNS </a:t>
            </a:r>
            <a:r>
              <a:rPr lang="ko-KR" altLang="en-US" dirty="0" smtClean="0"/>
              <a:t>분석</a:t>
            </a:r>
            <a:r>
              <a:rPr lang="en-US" altLang="ko-KR" dirty="0" smtClean="0"/>
              <a:t>, </a:t>
            </a:r>
            <a:r>
              <a:rPr lang="ko-KR" altLang="en-US" dirty="0" smtClean="0"/>
              <a:t>사회 변화 예측</a:t>
            </a:r>
            <a:endParaRPr lang="en-US" altLang="ko-KR" dirty="0" smtClean="0"/>
          </a:p>
          <a:p>
            <a:pPr lvl="1"/>
            <a:r>
              <a:rPr lang="ko-KR" altLang="en-US" dirty="0" smtClean="0"/>
              <a:t>몇 명을 거치면 지구인의 관계</a:t>
            </a:r>
            <a:r>
              <a:rPr lang="en-US" altLang="ko-KR" dirty="0" smtClean="0"/>
              <a:t>: 7</a:t>
            </a:r>
            <a:r>
              <a:rPr lang="ko-KR" altLang="en-US" dirty="0" smtClean="0"/>
              <a:t>명에서 </a:t>
            </a:r>
            <a:r>
              <a:rPr lang="en-US" altLang="ko-KR" dirty="0" smtClean="0"/>
              <a:t>5</a:t>
            </a:r>
            <a:r>
              <a:rPr lang="ko-KR" altLang="en-US" dirty="0" smtClean="0"/>
              <a:t>명으로</a:t>
            </a:r>
            <a:r>
              <a:rPr lang="en-US" altLang="ko-KR" dirty="0" smtClean="0"/>
              <a:t>?</a:t>
            </a:r>
          </a:p>
          <a:p>
            <a:pPr lvl="1"/>
            <a:r>
              <a:rPr lang="ko-KR" altLang="en-US" dirty="0" smtClean="0"/>
              <a:t>친구관계는 몇 명이 적절</a:t>
            </a:r>
            <a:r>
              <a:rPr lang="en-US" altLang="ko-KR" dirty="0" smtClean="0"/>
              <a:t>? 100</a:t>
            </a:r>
            <a:r>
              <a:rPr lang="ko-KR" altLang="en-US" dirty="0" smtClean="0"/>
              <a:t>명</a:t>
            </a:r>
            <a:r>
              <a:rPr lang="en-US" altLang="ko-KR" dirty="0" smtClean="0"/>
              <a:t>, 500</a:t>
            </a:r>
            <a:r>
              <a:rPr lang="ko-KR" altLang="en-US" dirty="0" smtClean="0"/>
              <a:t>명</a:t>
            </a:r>
            <a:r>
              <a:rPr lang="en-US" altLang="ko-KR" dirty="0" smtClean="0"/>
              <a:t>, SNS </a:t>
            </a:r>
            <a:r>
              <a:rPr lang="ko-KR" altLang="en-US" dirty="0" smtClean="0"/>
              <a:t>친구의 의미</a:t>
            </a:r>
            <a:endParaRPr lang="en-US" altLang="ko-KR" dirty="0" smtClean="0"/>
          </a:p>
          <a:p>
            <a:pPr lvl="1"/>
            <a:r>
              <a:rPr lang="ko-KR" altLang="en-US" dirty="0" smtClean="0"/>
              <a:t>약한 관계로 취업이 실제로 이루어짐</a:t>
            </a:r>
            <a:r>
              <a:rPr lang="en-US" altLang="ko-KR" dirty="0" smtClean="0"/>
              <a:t>. </a:t>
            </a:r>
          </a:p>
        </p:txBody>
      </p:sp>
    </p:spTree>
    <p:extLst>
      <p:ext uri="{BB962C8B-B14F-4D97-AF65-F5344CB8AC3E}">
        <p14:creationId xmlns:p14="http://schemas.microsoft.com/office/powerpoint/2010/main" val="116207148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3202</TotalTime>
  <Words>2201</Words>
  <Application>Microsoft Office PowerPoint</Application>
  <PresentationFormat>와이드스크린</PresentationFormat>
  <Paragraphs>343</Paragraphs>
  <Slides>48</Slides>
  <Notes>1</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48</vt:i4>
      </vt:variant>
    </vt:vector>
  </HeadingPairs>
  <TitlesOfParts>
    <vt:vector size="52" baseType="lpstr">
      <vt:lpstr>맑은 고딕</vt:lpstr>
      <vt:lpstr>Arial</vt:lpstr>
      <vt:lpstr>Wingdings</vt:lpstr>
      <vt:lpstr>Office 테마</vt:lpstr>
      <vt:lpstr>6장 AI의 융합 응용 </vt:lpstr>
      <vt:lpstr>내용</vt:lpstr>
      <vt:lpstr>인문학</vt:lpstr>
      <vt:lpstr>감정인식(Emotion Detection)</vt:lpstr>
      <vt:lpstr>말/글의 적절성 평가도 AI가!</vt:lpstr>
      <vt:lpstr>기타 인문학의 응용</vt:lpstr>
      <vt:lpstr>StackGAN: 텍스트를 이미지로 생성</vt:lpstr>
      <vt:lpstr>고고학에서의 AI</vt:lpstr>
      <vt:lpstr>사회학</vt:lpstr>
      <vt:lpstr>사회학</vt:lpstr>
      <vt:lpstr>사회학II</vt:lpstr>
      <vt:lpstr>법률</vt:lpstr>
      <vt:lpstr>교육학</vt:lpstr>
      <vt:lpstr>AI와 음악</vt:lpstr>
      <vt:lpstr>음악 연주 로봇</vt:lpstr>
      <vt:lpstr>악기 연주 로봇</vt:lpstr>
      <vt:lpstr>AI와 미술</vt:lpstr>
      <vt:lpstr>국립중앙과학관의 AI와 예술 전시회, 2021</vt:lpstr>
      <vt:lpstr>DeepArt사</vt:lpstr>
      <vt:lpstr>로봇 화가</vt:lpstr>
      <vt:lpstr>그림을 그려주는 도구</vt:lpstr>
      <vt:lpstr>디자인 분야</vt:lpstr>
      <vt:lpstr>CycleGAN</vt:lpstr>
      <vt:lpstr>DiscoGAN: 핸드백 이미지를 신발로</vt:lpstr>
      <vt:lpstr>AI와 영화</vt:lpstr>
      <vt:lpstr>AI와 체육, 댄스, 안무</vt:lpstr>
      <vt:lpstr>로보카메라의 도입</vt:lpstr>
      <vt:lpstr>바이오, 의학</vt:lpstr>
      <vt:lpstr>기타</vt:lpstr>
      <vt:lpstr>AI의 예술의 강점과 한계</vt:lpstr>
      <vt:lpstr>AI와 예술 분야의 정리</vt:lpstr>
      <vt:lpstr>음악 연주 로봇</vt:lpstr>
      <vt:lpstr>악기 연주 로봇</vt:lpstr>
      <vt:lpstr>AI와 미술</vt:lpstr>
      <vt:lpstr>국립중앙과학관의 AI와 예술 전시회, 2021</vt:lpstr>
      <vt:lpstr>DeepArt사</vt:lpstr>
      <vt:lpstr>로봇 화가</vt:lpstr>
      <vt:lpstr>그림을 그려주는 도구</vt:lpstr>
      <vt:lpstr>디자인 분야</vt:lpstr>
      <vt:lpstr>CycleGAN</vt:lpstr>
      <vt:lpstr>DiscoGAN: 핸드백 이미지를 신발로</vt:lpstr>
      <vt:lpstr>AI와 영화</vt:lpstr>
      <vt:lpstr>AI와 체육, 댄스, 안무</vt:lpstr>
      <vt:lpstr>로보카메라의 도입</vt:lpstr>
      <vt:lpstr>바이오, 의학</vt:lpstr>
      <vt:lpstr>기타</vt:lpstr>
      <vt:lpstr>AI의 예술의 강점과 한계</vt:lpstr>
      <vt:lpstr>AI와 예술 분야의 정리</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Owner</dc:creator>
  <cp:lastModifiedBy>Owner</cp:lastModifiedBy>
  <cp:revision>27</cp:revision>
  <dcterms:created xsi:type="dcterms:W3CDTF">2022-03-24T02:20:43Z</dcterms:created>
  <dcterms:modified xsi:type="dcterms:W3CDTF">2023-02-17T02:05:31Z</dcterms:modified>
</cp:coreProperties>
</file>

<file path=docProps/thumbnail.jpeg>
</file>